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63"/>
  </p:notesMasterIdLst>
  <p:sldIdLst>
    <p:sldId id="361" r:id="rId4"/>
    <p:sldId id="365" r:id="rId5"/>
    <p:sldId id="364" r:id="rId6"/>
    <p:sldId id="363" r:id="rId7"/>
    <p:sldId id="367" r:id="rId8"/>
    <p:sldId id="362" r:id="rId9"/>
    <p:sldId id="368" r:id="rId10"/>
    <p:sldId id="369" r:id="rId11"/>
    <p:sldId id="370" r:id="rId12"/>
    <p:sldId id="371" r:id="rId13"/>
    <p:sldId id="372" r:id="rId14"/>
    <p:sldId id="373" r:id="rId15"/>
    <p:sldId id="383" r:id="rId16"/>
    <p:sldId id="384" r:id="rId17"/>
    <p:sldId id="385" r:id="rId18"/>
    <p:sldId id="386" r:id="rId19"/>
    <p:sldId id="387" r:id="rId20"/>
    <p:sldId id="388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29" r:id="rId30"/>
    <p:sldId id="330" r:id="rId31"/>
    <p:sldId id="331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34" r:id="rId40"/>
    <p:sldId id="335" r:id="rId41"/>
    <p:sldId id="336" r:id="rId42"/>
    <p:sldId id="337" r:id="rId43"/>
    <p:sldId id="338" r:id="rId44"/>
    <p:sldId id="382" r:id="rId45"/>
    <p:sldId id="256" r:id="rId46"/>
    <p:sldId id="310" r:id="rId47"/>
    <p:sldId id="318" r:id="rId48"/>
    <p:sldId id="322" r:id="rId49"/>
    <p:sldId id="323" r:id="rId50"/>
    <p:sldId id="319" r:id="rId51"/>
    <p:sldId id="320" r:id="rId52"/>
    <p:sldId id="321" r:id="rId53"/>
    <p:sldId id="324" r:id="rId54"/>
    <p:sldId id="325" r:id="rId55"/>
    <p:sldId id="326" r:id="rId56"/>
    <p:sldId id="327" r:id="rId57"/>
    <p:sldId id="328" r:id="rId58"/>
    <p:sldId id="332" r:id="rId59"/>
    <p:sldId id="333" r:id="rId60"/>
    <p:sldId id="345" r:id="rId61"/>
    <p:sldId id="360" r:id="rId6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  <p14:sldId id="364"/>
            <p14:sldId id="363"/>
          </p14:sldIdLst>
        </p14:section>
        <p14:section name="모티브 게임 설명" id="{D35AD318-7284-4AEE-8243-FE129809CBB3}">
          <p14:sldIdLst>
            <p14:sldId id="367"/>
            <p14:sldId id="362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차별점, 특징 요소" id="{126CFDDB-F60C-43DE-B06C-6BE0808A8973}">
          <p14:sldIdLst>
            <p14:sldId id="383"/>
            <p14:sldId id="384"/>
            <p14:sldId id="385"/>
            <p14:sldId id="386"/>
            <p14:sldId id="387"/>
            <p14:sldId id="388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전투, 게임 플레이 방식 설명" id="{AB3DFF31-3BC3-423C-B6DE-875FFF6EA770}">
          <p14:sldIdLst>
            <p14:sldId id="329"/>
            <p14:sldId id="330"/>
            <p14:sldId id="331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>
            <p14:sldId id="256"/>
            <p14:sldId id="310"/>
            <p14:sldId id="318"/>
            <p14:sldId id="322"/>
            <p14:sldId id="323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32"/>
            <p14:sldId id="333"/>
            <p14:sldId id="345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890" autoAdjust="0"/>
  </p:normalViewPr>
  <p:slideViewPr>
    <p:cSldViewPr snapToGrid="0" showGuides="1">
      <p:cViewPr varScale="1">
        <p:scale>
          <a:sx n="102" d="100"/>
          <a:sy n="102" d="100"/>
        </p:scale>
        <p:origin x="126" y="318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0744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7260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11446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156328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0067" y="1573530"/>
            <a:ext cx="5196418" cy="6572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979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859A89-A547-44C1-9F7E-8FD1BF93A808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2524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1035423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921123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E1001FD-A0B8-4644-AB69-481321F822EB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7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419011" y="6742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3147819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9701097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337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51AA8C-9B57-4CBA-8942-8647EE6717F9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111434-566C-4F19-954D-4198F4DD56B9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3BCC0EF-E7D5-4436-ADE2-F0CAD027B16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7BAFB5-7B89-4FD1-9D08-70F680D25A7A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gif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방에 배치되는 구조물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700805"/>
              </p:ext>
            </p:extLst>
          </p:nvPr>
        </p:nvGraphicFramePr>
        <p:xfrm>
          <a:off x="419100" y="1270000"/>
          <a:ext cx="113157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구성된 던전을 클리어하는 것이 주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스테이지는 각 스테이지 마다 등장하는 테마가 다름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스테이지는 다시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층으로 구성되며 각 스테이지의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층은 보스 방이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층은 다시 여러 개의 방으로 구성되는데 방과 방사이는 통로가 존재하게 됨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종류는 다음 슬라이드에서 정리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41071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4" name="table">
            <a:extLst>
              <a:ext uri="{FF2B5EF4-FFF2-40B4-BE49-F238E27FC236}">
                <a16:creationId xmlns:a16="http://schemas.microsoft.com/office/drawing/2014/main" id="{95BAD030-B61B-4BF2-8859-135E30FE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70000"/>
            <a:ext cx="4493920" cy="1257300"/>
          </a:xfrm>
          <a:prstGeom prst="rect">
            <a:avLst/>
          </a:prstGeom>
        </p:spPr>
      </p:pic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27427" y="2553251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9709" y="2892998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BDDABF-2022-48B4-AEC9-D8C9D77D8F29}"/>
              </a:ext>
            </a:extLst>
          </p:cNvPr>
          <p:cNvGrpSpPr/>
          <p:nvPr/>
        </p:nvGrpSpPr>
        <p:grpSpPr>
          <a:xfrm>
            <a:off x="644737" y="3937000"/>
            <a:ext cx="928027" cy="1033611"/>
            <a:chOff x="5966037" y="3949409"/>
            <a:chExt cx="928027" cy="1033611"/>
          </a:xfrm>
        </p:grpSpPr>
        <p:pic>
          <p:nvPicPr>
            <p:cNvPr id="38" name="그림 37" descr="컴퓨터이(가) 표시된 사진&#10;&#10;자동 생성된 설명">
              <a:extLst>
                <a:ext uri="{FF2B5EF4-FFF2-40B4-BE49-F238E27FC236}">
                  <a16:creationId xmlns:a16="http://schemas.microsoft.com/office/drawing/2014/main" id="{50F1EC07-05CA-42DB-A4EA-74C7FA47B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5966037" y="3949409"/>
              <a:ext cx="782872" cy="343065"/>
            </a:xfrm>
            <a:prstGeom prst="rect">
              <a:avLst/>
            </a:prstGeom>
          </p:spPr>
        </p:pic>
        <p:pic>
          <p:nvPicPr>
            <p:cNvPr id="39" name="그림 38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606224DA-90AE-4D46-A082-6E32EAB9F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524787" y="4590775"/>
              <a:ext cx="369277" cy="358846"/>
            </a:xfrm>
            <a:prstGeom prst="rect">
              <a:avLst/>
            </a:prstGeom>
          </p:spPr>
        </p:pic>
        <p:pic>
          <p:nvPicPr>
            <p:cNvPr id="40" name="그림 39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81B011A7-9BCE-4237-A23C-8E4C0EFD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53246" y="3935338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DBE7A2-A609-4F24-A76E-610F56494527}"/>
              </a:ext>
            </a:extLst>
          </p:cNvPr>
          <p:cNvGrpSpPr/>
          <p:nvPr/>
        </p:nvGrpSpPr>
        <p:grpSpPr>
          <a:xfrm>
            <a:off x="5218193" y="3900938"/>
            <a:ext cx="858757" cy="1036274"/>
            <a:chOff x="5916197" y="5425737"/>
            <a:chExt cx="858757" cy="1036274"/>
          </a:xfrm>
        </p:grpSpPr>
        <p:pic>
          <p:nvPicPr>
            <p:cNvPr id="43" name="그림 42" descr="컴퓨터이(가) 표시된 사진&#10;&#10;자동 생성된 설명">
              <a:extLst>
                <a:ext uri="{FF2B5EF4-FFF2-40B4-BE49-F238E27FC236}">
                  <a16:creationId xmlns:a16="http://schemas.microsoft.com/office/drawing/2014/main" id="{140EF330-4AE0-4A12-B81F-688367559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4787" y="5431164"/>
              <a:ext cx="250167" cy="762943"/>
            </a:xfrm>
            <a:prstGeom prst="rect">
              <a:avLst/>
            </a:prstGeom>
          </p:spPr>
        </p:pic>
        <p:pic>
          <p:nvPicPr>
            <p:cNvPr id="44" name="그림 43" descr="컴퓨터이(가) 표시된 사진&#10;&#10;자동 생성된 설명">
              <a:extLst>
                <a:ext uri="{FF2B5EF4-FFF2-40B4-BE49-F238E27FC236}">
                  <a16:creationId xmlns:a16="http://schemas.microsoft.com/office/drawing/2014/main" id="{91B0893D-8B97-4605-ABB3-EB9D36D2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6107307" y="6016918"/>
              <a:ext cx="250166" cy="445093"/>
            </a:xfrm>
            <a:prstGeom prst="rect">
              <a:avLst/>
            </a:prstGeom>
          </p:spPr>
        </p:pic>
        <p:pic>
          <p:nvPicPr>
            <p:cNvPr id="45" name="그림 44" descr="컴퓨터이(가) 표시된 사진&#10;&#10;자동 생성된 설명">
              <a:extLst>
                <a:ext uri="{FF2B5EF4-FFF2-40B4-BE49-F238E27FC236}">
                  <a16:creationId xmlns:a16="http://schemas.microsoft.com/office/drawing/2014/main" id="{4E35D618-E138-4000-9A42-D07C1071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5916197" y="5425737"/>
              <a:ext cx="301925" cy="51876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32533" y="390093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:a16="http://schemas.microsoft.com/office/drawing/2014/main" id="{63A68DE7-2DE1-437B-A637-F9B2C90EF43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858430" y="5142735"/>
            <a:ext cx="345057" cy="10723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66827" y="5070527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26317A86-3210-4ABF-BDC2-9A46D6A40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5409303" y="5199940"/>
            <a:ext cx="552091" cy="477314"/>
          </a:xfrm>
          <a:prstGeom prst="rect">
            <a:avLst/>
          </a:prstGeom>
        </p:spPr>
      </p:pic>
      <p:pic>
        <p:nvPicPr>
          <p:cNvPr id="50" name="그림 49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91DE4B97-BD99-4EF1-90A2-FFA9C9D71A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467964" y="5693431"/>
            <a:ext cx="443221" cy="4232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32533" y="5040019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898A-B9D9-429B-A6CF-6BD7E24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B4A8D-7658-4EC9-835A-62AA6EB4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154060"/>
            <a:ext cx="11315700" cy="2030840"/>
          </a:xfrm>
        </p:spPr>
        <p:txBody>
          <a:bodyPr/>
          <a:lstStyle/>
          <a:p>
            <a:r>
              <a:rPr lang="ko-KR" altLang="en-US" sz="1400" dirty="0"/>
              <a:t>게임 내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있고 던전에서 상자의 등급에 따라 무기가 랜덤으로 등장함</a:t>
            </a:r>
            <a:endParaRPr lang="en-US" altLang="ko-KR" sz="1400" dirty="0"/>
          </a:p>
          <a:p>
            <a:r>
              <a:rPr lang="ko-KR" altLang="en-US" sz="1400" dirty="0"/>
              <a:t>무기 또한 등급이 있으며 각 클래스 마다 특징이 있음 </a:t>
            </a:r>
            <a:r>
              <a:rPr lang="en-US" altLang="ko-KR" sz="1400" dirty="0"/>
              <a:t>( </a:t>
            </a:r>
            <a:r>
              <a:rPr lang="ko-KR" altLang="en-US" sz="1400" dirty="0"/>
              <a:t>클래스마다 위의 상태 값들이 다르며 사용하는 방식 또한 달라짐 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무기의 능력치가 캐릭터에 매우 큰 영향을 줌</a:t>
            </a:r>
            <a:r>
              <a:rPr lang="en-US" altLang="ko-KR" sz="1400" dirty="0"/>
              <a:t>, </a:t>
            </a:r>
            <a:r>
              <a:rPr lang="ko-KR" altLang="en-US" sz="1400" dirty="0"/>
              <a:t>그래서 무기 또한 여러가지 속성 값을 가짐</a:t>
            </a:r>
            <a:endParaRPr lang="en-US" altLang="ko-KR" sz="1400" dirty="0"/>
          </a:p>
          <a:p>
            <a:r>
              <a:rPr lang="ko-KR" altLang="en-US" sz="1400" dirty="0"/>
              <a:t>유저의 취향과 던전에서 등장하는 확률에 따라 다양한 조합으로 사용할 수 있음</a:t>
            </a:r>
            <a:endParaRPr lang="en-US" altLang="ko-KR" sz="1400" dirty="0"/>
          </a:p>
          <a:p>
            <a:r>
              <a:rPr lang="ko-KR" altLang="en-US" sz="1400" dirty="0"/>
              <a:t>특징적으로 해당 게임에서 근접무기는 적 몬스터의 원거리 공격 탄을 삭제할 수 있음</a:t>
            </a:r>
          </a:p>
        </p:txBody>
      </p:sp>
      <p:pic>
        <p:nvPicPr>
          <p:cNvPr id="14" name="내용 개체 틀 13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FCBF7719-2363-4D18-B814-AC2A25B47A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9" y="-2393523"/>
            <a:ext cx="5462489" cy="1377815"/>
          </a:xfr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7760F5C-D000-4D90-9368-49C31F19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1688"/>
              </p:ext>
            </p:extLst>
          </p:nvPr>
        </p:nvGraphicFramePr>
        <p:xfrm>
          <a:off x="7665189" y="-2737858"/>
          <a:ext cx="3307608" cy="206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804">
                  <a:extLst>
                    <a:ext uri="{9D8B030D-6E8A-4147-A177-3AD203B41FA5}">
                      <a16:colId xmlns:a16="http://schemas.microsoft.com/office/drawing/2014/main" val="2362697477"/>
                    </a:ext>
                  </a:extLst>
                </a:gridCol>
                <a:gridCol w="1653804">
                  <a:extLst>
                    <a:ext uri="{9D8B030D-6E8A-4147-A177-3AD203B41FA5}">
                      <a16:colId xmlns:a16="http://schemas.microsoft.com/office/drawing/2014/main" val="3289541691"/>
                    </a:ext>
                  </a:extLst>
                </a:gridCol>
              </a:tblGrid>
              <a:tr h="25542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93720"/>
                  </a:ext>
                </a:extLst>
              </a:tr>
              <a:tr h="19364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/>
                        <a:t>흰색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0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0532"/>
                  </a:ext>
                </a:extLst>
              </a:tr>
              <a:tr h="18574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69728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589936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039442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101457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14166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4FB6A84-5C26-49D9-83C0-610A2D792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47" y="395670"/>
            <a:ext cx="8687553" cy="3414056"/>
          </a:xfrm>
          <a:prstGeom prst="rect">
            <a:avLst/>
          </a:prstGeom>
        </p:spPr>
      </p:pic>
      <p:pic>
        <p:nvPicPr>
          <p:cNvPr id="7" name="그림 6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975C4073-5091-4A5E-91D0-EEF82F9B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55" y="2740092"/>
            <a:ext cx="5462489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B9FBA1-AEC9-489A-862B-6B1CDFAD5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61162"/>
              </p:ext>
            </p:extLst>
          </p:nvPr>
        </p:nvGraphicFramePr>
        <p:xfrm>
          <a:off x="419878" y="1344636"/>
          <a:ext cx="11336694" cy="493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4064926380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74328508"/>
                    </a:ext>
                  </a:extLst>
                </a:gridCol>
                <a:gridCol w="2360645">
                  <a:extLst>
                    <a:ext uri="{9D8B030D-6E8A-4147-A177-3AD203B41FA5}">
                      <a16:colId xmlns:a16="http://schemas.microsoft.com/office/drawing/2014/main" val="1339127411"/>
                    </a:ext>
                  </a:extLst>
                </a:gridCol>
                <a:gridCol w="3051110">
                  <a:extLst>
                    <a:ext uri="{9D8B030D-6E8A-4147-A177-3AD203B41FA5}">
                      <a16:colId xmlns:a16="http://schemas.microsoft.com/office/drawing/2014/main" val="1227736106"/>
                    </a:ext>
                  </a:extLst>
                </a:gridCol>
                <a:gridCol w="569168">
                  <a:extLst>
                    <a:ext uri="{9D8B030D-6E8A-4147-A177-3AD203B41FA5}">
                      <a16:colId xmlns:a16="http://schemas.microsoft.com/office/drawing/2014/main" val="3969914904"/>
                    </a:ext>
                  </a:extLst>
                </a:gridCol>
                <a:gridCol w="3387012">
                  <a:extLst>
                    <a:ext uri="{9D8B030D-6E8A-4147-A177-3AD203B41FA5}">
                      <a16:colId xmlns:a16="http://schemas.microsoft.com/office/drawing/2014/main" val="3228493718"/>
                    </a:ext>
                  </a:extLst>
                </a:gridCol>
              </a:tblGrid>
              <a:tr h="330488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36085"/>
                  </a:ext>
                </a:extLst>
              </a:tr>
              <a:tr h="517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67284"/>
                  </a:ext>
                </a:extLst>
              </a:tr>
              <a:tr h="211938">
                <a:tc gridSpan="3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14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흰색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256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에너지 소비량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탄 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5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치명타 확률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7340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정확도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사거리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20286"/>
                  </a:ext>
                </a:extLst>
              </a:tr>
              <a:tr h="483760">
                <a:tc rowSpan="2"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포탈을 이동할 때 랜덤확률로 선택할 수 있음</a:t>
                      </a:r>
                      <a:endParaRPr lang="en-US" altLang="ko-KR" sz="105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대체로 한번 선택하면 변경이 불가능 </a:t>
                      </a:r>
                      <a:br>
                        <a:rPr lang="en-US" altLang="ko-KR" sz="1050" dirty="0"/>
                      </a:b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 </a:t>
                      </a:r>
                      <a:r>
                        <a:rPr lang="en-US" altLang="ko-KR" sz="1050" dirty="0"/>
                        <a:t>NPC</a:t>
                      </a:r>
                      <a:r>
                        <a:rPr lang="ko-KR" altLang="en-US" sz="1050" dirty="0"/>
                        <a:t>를 통해 변경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88687"/>
                  </a:ext>
                </a:extLst>
              </a:tr>
              <a:tr h="526999">
                <a:tc gridSpan="3"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3452"/>
                  </a:ext>
                </a:extLst>
              </a:tr>
              <a:tr h="1609711">
                <a:tc gridSpan="6"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특성을 하나씩 쌓아가며 현재 캐릭터에 애착이 생기며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클리어에 대한 가능성을 생각하게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힘들게 쌓은 특성과 무기를 사망과 동시에 잃었을 때 유저는 상실감에 빠지게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근접 무기를 휘둘러 날라오는 적의 탄을 지울 수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특성을 추가하면 해당 요소 또한 변경됨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특성에 따라 자유자제로 게임의 전투 방식이 달라짐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검을 들고 특성으로 적의 탄을 튕겨가며 근접 전투 위주의 플레이 또한 가능해짐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02107"/>
                  </a:ext>
                </a:extLst>
              </a:tr>
            </a:tbl>
          </a:graphicData>
        </a:graphic>
      </p:graphicFrame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4783606" y="1379884"/>
            <a:ext cx="2990126" cy="22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AE6B2F-4309-4405-A82B-12B79926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1767025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EEE4F4D-D1A5-4939-A504-F5CEF084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2256378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8FBDC5A-8541-46F1-AC0F-0D0BB4AD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2721583"/>
            <a:ext cx="401782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05458FD0-E130-4093-913B-22587480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3210936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37697AC7-DE18-4326-8ACF-974365AF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3696479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FC059799-3D96-4E5C-9D8A-BCEEC413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4182022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E063AC06-01AE-4F22-94BE-69B646E2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44636"/>
            <a:ext cx="4344837" cy="109590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19C6551-D49E-4FED-8E7D-3A5588AC2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55915"/>
              </p:ext>
            </p:extLst>
          </p:nvPr>
        </p:nvGraphicFramePr>
        <p:xfrm>
          <a:off x="7460973" y="7399056"/>
          <a:ext cx="4295599" cy="2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77">
                  <a:extLst>
                    <a:ext uri="{9D8B030D-6E8A-4147-A177-3AD203B41FA5}">
                      <a16:colId xmlns:a16="http://schemas.microsoft.com/office/drawing/2014/main" val="184839341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926008255"/>
                    </a:ext>
                  </a:extLst>
                </a:gridCol>
                <a:gridCol w="1959835">
                  <a:extLst>
                    <a:ext uri="{9D8B030D-6E8A-4147-A177-3AD203B41FA5}">
                      <a16:colId xmlns:a16="http://schemas.microsoft.com/office/drawing/2014/main" val="2659221317"/>
                    </a:ext>
                  </a:extLst>
                </a:gridCol>
              </a:tblGrid>
              <a:tr h="37476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73253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흰색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8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83946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122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93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02587"/>
                  </a:ext>
                </a:extLst>
              </a:tr>
              <a:tr h="837831"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94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56C25-C347-47E0-A4F3-976E2C81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게임과 차별화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8269C-9EFD-4F0A-91F5-082C8B86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000" dirty="0"/>
              <a:t>방의 종류를 간소화 함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대신</a:t>
            </a:r>
            <a:endParaRPr lang="en-US" altLang="ko-KR" sz="1000" dirty="0"/>
          </a:p>
          <a:p>
            <a:r>
              <a:rPr lang="ko-KR" altLang="en-US" sz="1000" dirty="0"/>
              <a:t>무기의 획득 방식을 상인을 통해 획득하는 방식으로 고정</a:t>
            </a:r>
            <a:endParaRPr lang="en-US" altLang="ko-KR" sz="1000" dirty="0"/>
          </a:p>
          <a:p>
            <a:r>
              <a:rPr lang="ko-KR" altLang="en-US" sz="1000" dirty="0"/>
              <a:t>캐릭터의 기본 치명타 확률을 제거하고 무기의 치명타 확률만 사용</a:t>
            </a:r>
            <a:endParaRPr lang="en-US" altLang="ko-KR" sz="1000" dirty="0"/>
          </a:p>
          <a:p>
            <a:r>
              <a:rPr lang="ko-KR" altLang="en-US" sz="1000" dirty="0"/>
              <a:t>인벤토리 시스템을 </a:t>
            </a:r>
            <a:r>
              <a:rPr lang="ko-KR" altLang="en-US" sz="1000" dirty="0" err="1"/>
              <a:t>만듬</a:t>
            </a:r>
            <a:r>
              <a:rPr lang="en-US" altLang="ko-KR" sz="1000" dirty="0"/>
              <a:t>(</a:t>
            </a:r>
            <a:r>
              <a:rPr lang="ko-KR" altLang="en-US" sz="1000" dirty="0"/>
              <a:t>일시정지 </a:t>
            </a:r>
            <a:r>
              <a:rPr lang="en-US" altLang="ko-KR" sz="1000" dirty="0"/>
              <a:t>UI</a:t>
            </a:r>
            <a:r>
              <a:rPr lang="ko-KR" altLang="en-US" sz="1000" dirty="0"/>
              <a:t>와 가까이 배치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미니맵정보를</a:t>
            </a:r>
            <a:r>
              <a:rPr lang="ko-KR" altLang="en-US" sz="1000" dirty="0"/>
              <a:t> 일시정지 화면에서 확인할 수 있도록 </a:t>
            </a:r>
            <a:endParaRPr lang="en-US" altLang="ko-KR" sz="1000" dirty="0"/>
          </a:p>
          <a:p>
            <a:r>
              <a:rPr lang="ko-KR" altLang="en-US" sz="1000" dirty="0"/>
              <a:t>공격버튼을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스와이프</a:t>
            </a:r>
            <a:r>
              <a:rPr lang="en-US" altLang="ko-KR" sz="1000" dirty="0"/>
              <a:t>’</a:t>
            </a:r>
            <a:r>
              <a:rPr lang="ko-KR" altLang="en-US" sz="1000" dirty="0"/>
              <a:t>하는 방식으로 사용하는 무기가 변경되도록 </a:t>
            </a:r>
            <a:endParaRPr lang="en-US" altLang="ko-KR" sz="1000" dirty="0"/>
          </a:p>
          <a:p>
            <a:r>
              <a:rPr lang="ko-KR" altLang="en-US" sz="1000" dirty="0"/>
              <a:t>사망 시 해당 위치에서 </a:t>
            </a:r>
            <a:r>
              <a:rPr lang="en-US" altLang="ko-KR" sz="1000" dirty="0"/>
              <a:t>2~3</a:t>
            </a:r>
            <a:r>
              <a:rPr lang="ko-KR" altLang="en-US" sz="1000" dirty="0"/>
              <a:t>회 부활이 가능하도록 변경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부활 횟수를 모두 사용하거나 부활을 사용하지 않고 포기한 경우 초기화 진행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방에 배치되던 중립 구조물의 종류를 다양하게 구성</a:t>
            </a:r>
            <a:endParaRPr lang="en-US" altLang="ko-KR" sz="1000" dirty="0"/>
          </a:p>
          <a:p>
            <a:r>
              <a:rPr lang="ko-KR" altLang="en-US" sz="1000" dirty="0"/>
              <a:t>투척무기와 아이템 속성을 추가해 중립 구조물과 속성추가효과를 만들어내는 것을 추가</a:t>
            </a:r>
            <a:endParaRPr lang="en-US" altLang="ko-KR" sz="1000" dirty="0"/>
          </a:p>
          <a:p>
            <a:r>
              <a:rPr lang="ko-KR" altLang="en-US" sz="1000" dirty="0"/>
              <a:t>던전에 랜덤으로 배치되는 중립구조물을 통해 게임 진행의 의외성을 부여하려고 함</a:t>
            </a:r>
            <a:endParaRPr lang="en-US" altLang="ko-KR" sz="1000" dirty="0"/>
          </a:p>
          <a:p>
            <a:r>
              <a:rPr lang="ko-KR" altLang="en-US" sz="1000" dirty="0"/>
              <a:t>랜덤이지만 하나의 스테이지에 등장할 구조물의 타입을 하나에서 두가지로 </a:t>
            </a:r>
            <a:r>
              <a:rPr lang="ko-KR" altLang="en-US" sz="1000" dirty="0" err="1"/>
              <a:t>확정시켜</a:t>
            </a:r>
            <a:r>
              <a:rPr lang="ko-KR" altLang="en-US" sz="1000" dirty="0"/>
              <a:t> 놓는 방식으로 진행 </a:t>
            </a:r>
            <a:endParaRPr lang="en-US" altLang="ko-KR" sz="1000" dirty="0"/>
          </a:p>
          <a:p>
            <a:r>
              <a:rPr lang="ko-KR" altLang="en-US" sz="1000" dirty="0"/>
              <a:t>몬스터가 유저가 사용하는 아이템을 최대 하나 소지할 수 있도록 추가</a:t>
            </a:r>
            <a:endParaRPr lang="en-US" altLang="ko-KR" sz="1000" dirty="0"/>
          </a:p>
          <a:p>
            <a:r>
              <a:rPr lang="ko-KR" altLang="en-US" sz="1000" dirty="0"/>
              <a:t>손에 물약을 들고 있는 몬스터가 갑자기 플레이어 </a:t>
            </a:r>
            <a:r>
              <a:rPr lang="ko-KR" altLang="en-US" sz="1000" dirty="0" err="1"/>
              <a:t>처럼</a:t>
            </a:r>
            <a:r>
              <a:rPr lang="ko-KR" altLang="en-US" sz="1000" dirty="0"/>
              <a:t> 일정 체력이 낮아 </a:t>
            </a:r>
            <a:r>
              <a:rPr lang="ko-KR" altLang="en-US" sz="1000" dirty="0" err="1"/>
              <a:t>졌을때</a:t>
            </a:r>
            <a:r>
              <a:rPr lang="ko-KR" altLang="en-US" sz="1000" dirty="0"/>
              <a:t> 직접 물약을 사용해 회복하듯 똑똑한 </a:t>
            </a:r>
            <a:r>
              <a:rPr lang="en-US" altLang="ko-KR" sz="1000" dirty="0"/>
              <a:t>ai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만드는 것이 목표</a:t>
            </a:r>
            <a:endParaRPr lang="en-US" altLang="ko-KR" sz="1000" dirty="0"/>
          </a:p>
          <a:p>
            <a:r>
              <a:rPr lang="ko-KR" altLang="en-US" sz="1000" dirty="0"/>
              <a:t>고급 몬스터는 특징이 되는 스킬을 가지게 되고 일반 공격 보다 높은 우선순위로 사용한다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보스 몬스터의 공격은 모두 스킬로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스킬을 각 패턴에 맞게 </a:t>
            </a:r>
            <a:r>
              <a:rPr lang="ko-KR" altLang="en-US" sz="1000" dirty="0" err="1"/>
              <a:t>시전된다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하나의 패턴을 실행한 후에는 짧은 시간 경직상태가 되어 다음 공격을 준비하는 시간을 가진다</a:t>
            </a:r>
            <a:r>
              <a:rPr lang="en-US" altLang="ko-KR" sz="1000" dirty="0"/>
              <a:t>. (</a:t>
            </a:r>
            <a:r>
              <a:rPr lang="ko-KR" altLang="en-US" sz="1000" dirty="0"/>
              <a:t>동시에 유저는 보스의 공격을 </a:t>
            </a:r>
            <a:r>
              <a:rPr lang="ko-KR" altLang="en-US" sz="1000" dirty="0" err="1"/>
              <a:t>신경쓰지않고</a:t>
            </a:r>
            <a:r>
              <a:rPr lang="ko-KR" altLang="en-US" sz="1000" dirty="0"/>
              <a:t> 편안하게 딜을 넣을 수 있는 시간이 된다</a:t>
            </a:r>
            <a:r>
              <a:rPr lang="en-US" altLang="ko-KR" sz="1000" dirty="0"/>
              <a:t>.)</a:t>
            </a:r>
          </a:p>
          <a:p>
            <a:r>
              <a:rPr lang="ko-KR" altLang="en-US" sz="1000" dirty="0"/>
              <a:t>대신 높은 체력에 조금씩 다른 페이크 동작으로 높은 공략 난이도를 구현하려고 함</a:t>
            </a:r>
            <a:endParaRPr lang="en-US" altLang="ko-KR" sz="1000" dirty="0"/>
          </a:p>
          <a:p>
            <a:r>
              <a:rPr lang="ko-KR" altLang="en-US" sz="1000" dirty="0"/>
              <a:t>소비하면 유저가 직접 회복을 하지 않는 이상 회복되지 않던 </a:t>
            </a:r>
            <a:r>
              <a:rPr lang="ko-KR" altLang="en-US" sz="1000" dirty="0" err="1"/>
              <a:t>마나를</a:t>
            </a:r>
            <a:r>
              <a:rPr lang="ko-KR" altLang="en-US" sz="1000" dirty="0"/>
              <a:t> 자동으로 회복이 되도록 변경</a:t>
            </a:r>
            <a:endParaRPr lang="en-US" altLang="ko-KR" sz="1000" dirty="0"/>
          </a:p>
          <a:p>
            <a:r>
              <a:rPr lang="ko-KR" altLang="en-US" sz="1000" dirty="0"/>
              <a:t>일부 캐릭터에만 있던 </a:t>
            </a:r>
            <a:r>
              <a:rPr lang="ko-KR" altLang="en-US" sz="1000" dirty="0" err="1"/>
              <a:t>회피스킬을</a:t>
            </a:r>
            <a:r>
              <a:rPr lang="ko-KR" altLang="en-US" sz="1000" dirty="0"/>
              <a:t> 모든 캐릭터가 사용가능 하도록 함</a:t>
            </a:r>
            <a:endParaRPr lang="en-US" altLang="ko-KR" sz="1000" dirty="0"/>
          </a:p>
          <a:p>
            <a:r>
              <a:rPr lang="ko-KR" altLang="en-US" sz="1000" dirty="0"/>
              <a:t>캐릭터에게 </a:t>
            </a:r>
            <a:r>
              <a:rPr lang="ko-KR" altLang="en-US" sz="1000" dirty="0" err="1"/>
              <a:t>회피스킬</a:t>
            </a:r>
            <a:r>
              <a:rPr lang="ko-KR" altLang="en-US" sz="1000" dirty="0"/>
              <a:t> 이외에 다른 각 캐릭터의 특징이 될 스킬을 부여함</a:t>
            </a:r>
            <a:endParaRPr lang="en-US" altLang="ko-KR" sz="1000" dirty="0"/>
          </a:p>
          <a:p>
            <a:r>
              <a:rPr lang="ko-KR" altLang="en-US" sz="1000" dirty="0"/>
              <a:t>자동으로 회복되는 </a:t>
            </a:r>
            <a:r>
              <a:rPr lang="ko-KR" altLang="en-US" sz="1000" dirty="0" err="1"/>
              <a:t>마나와</a:t>
            </a:r>
            <a:r>
              <a:rPr lang="ko-KR" altLang="en-US" sz="1000" dirty="0"/>
              <a:t> 회피 스킬을 통해 액션성을 부여하려고 함</a:t>
            </a:r>
            <a:endParaRPr lang="en-US" altLang="ko-KR" sz="1000" dirty="0"/>
          </a:p>
          <a:p>
            <a:r>
              <a:rPr lang="ko-KR" altLang="en-US" sz="1000" dirty="0"/>
              <a:t>특성기능을 플레이어 캐릭터에 적용하던 방식을 무기로 변경</a:t>
            </a:r>
            <a:endParaRPr lang="en-US" altLang="ko-KR" sz="1000" dirty="0"/>
          </a:p>
          <a:p>
            <a:r>
              <a:rPr lang="ko-KR" altLang="en-US" sz="1000" dirty="0"/>
              <a:t>하나의 무기가 최대 두개의 특성을 가질 수 있도록 변경</a:t>
            </a:r>
            <a:endParaRPr lang="en-US" altLang="ko-KR" sz="1000" dirty="0"/>
          </a:p>
          <a:p>
            <a:r>
              <a:rPr lang="ko-KR" altLang="en-US" sz="1000" dirty="0"/>
              <a:t>반대로 유저가 가질 수 있는 무기의 개수는 인벤토리의 칸수로 재한</a:t>
            </a:r>
            <a:endParaRPr lang="en-US" altLang="ko-KR" sz="1000" dirty="0"/>
          </a:p>
          <a:p>
            <a:r>
              <a:rPr lang="ko-KR" altLang="en-US" sz="10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1000" dirty="0"/>
          </a:p>
          <a:p>
            <a:r>
              <a:rPr lang="ko-KR" altLang="en-US" sz="1000" dirty="0"/>
              <a:t>낮은 단계의 무기로 상대적으로 높은 단계의 무기를 강화할 수 있는 기능도 추가함</a:t>
            </a:r>
            <a:endParaRPr lang="en-US" altLang="ko-KR" sz="1000" dirty="0"/>
          </a:p>
          <a:p>
            <a:r>
              <a:rPr lang="ko-KR" altLang="en-US" sz="1000" dirty="0"/>
              <a:t>유저가 원한다면 특성을 </a:t>
            </a:r>
            <a:r>
              <a:rPr lang="en-US" altLang="ko-KR" sz="1000" dirty="0"/>
              <a:t>2</a:t>
            </a:r>
            <a:r>
              <a:rPr lang="ko-KR" altLang="en-US" sz="1000" dirty="0"/>
              <a:t>개만 부여할 수 있는 무기를 일정 재료를 투입해 확률적으로 </a:t>
            </a:r>
            <a:r>
              <a:rPr lang="en-US" altLang="ko-KR" sz="1000" dirty="0"/>
              <a:t>1</a:t>
            </a:r>
            <a:r>
              <a:rPr lang="ko-KR" altLang="en-US" sz="1000" dirty="0"/>
              <a:t>칸 더 늘릴 수 있도록 함</a:t>
            </a:r>
            <a:endParaRPr lang="en-US" altLang="ko-KR" sz="1000" dirty="0"/>
          </a:p>
          <a:p>
            <a:r>
              <a:rPr lang="ko-KR" altLang="en-US" sz="1000" dirty="0"/>
              <a:t>유저는 무기의 성능을 테스트 하며 강화와 합성을 통해 장비를 </a:t>
            </a:r>
            <a:r>
              <a:rPr lang="ko-KR" altLang="en-US" sz="1000" dirty="0" err="1"/>
              <a:t>파밍하며</a:t>
            </a:r>
            <a:r>
              <a:rPr lang="ko-KR" altLang="en-US" sz="1000" dirty="0"/>
              <a:t> 게임을 진행하게 됨</a:t>
            </a:r>
            <a:endParaRPr lang="en-US" altLang="ko-KR" sz="1000" dirty="0"/>
          </a:p>
          <a:p>
            <a:r>
              <a:rPr lang="ko-KR" altLang="en-US" sz="1000" dirty="0"/>
              <a:t>하드 모드의 경우 유저가 </a:t>
            </a:r>
            <a:r>
              <a:rPr lang="ko-KR" altLang="en-US" sz="1000" dirty="0" err="1"/>
              <a:t>관리해야할</a:t>
            </a:r>
            <a:r>
              <a:rPr lang="ko-KR" altLang="en-US" sz="1000" dirty="0"/>
              <a:t> 자원을 하나 더 추가 </a:t>
            </a:r>
            <a:endParaRPr lang="en-US" altLang="ko-KR" sz="1000" dirty="0"/>
          </a:p>
          <a:p>
            <a:r>
              <a:rPr lang="ko-KR" altLang="en-US" sz="1000" dirty="0" err="1"/>
              <a:t>스테미너</a:t>
            </a:r>
            <a:r>
              <a:rPr lang="ko-KR" altLang="en-US" sz="1000" dirty="0"/>
              <a:t> 시스템을 사용해 방을 입장할 때 마다 소량 </a:t>
            </a:r>
            <a:r>
              <a:rPr lang="ko-KR" altLang="en-US" sz="1000" dirty="0" err="1"/>
              <a:t>소비되도록함</a:t>
            </a:r>
            <a:endParaRPr lang="en-US" altLang="ko-KR" sz="1000" dirty="0"/>
          </a:p>
          <a:p>
            <a:r>
              <a:rPr lang="ko-KR" altLang="en-US" sz="1000" dirty="0"/>
              <a:t>체력이 </a:t>
            </a:r>
            <a:r>
              <a:rPr lang="en-US" altLang="ko-KR" sz="1000" dirty="0"/>
              <a:t>0</a:t>
            </a:r>
            <a:r>
              <a:rPr lang="ko-KR" altLang="en-US" sz="1000" dirty="0"/>
              <a:t>이 아니어도 </a:t>
            </a:r>
            <a:r>
              <a:rPr lang="ko-KR" altLang="en-US" sz="1000" dirty="0" err="1"/>
              <a:t>스테미너를</a:t>
            </a:r>
            <a:r>
              <a:rPr lang="ko-KR" altLang="en-US" sz="1000" dirty="0"/>
              <a:t> 관리하지 못해 </a:t>
            </a:r>
            <a:r>
              <a:rPr lang="en-US" altLang="ko-KR" sz="1000" dirty="0"/>
              <a:t>0</a:t>
            </a:r>
            <a:r>
              <a:rPr lang="ko-KR" altLang="en-US" sz="1000" dirty="0"/>
              <a:t>이 되면 캐릭터가 사망해 게임이 종료되도록 함</a:t>
            </a:r>
            <a:endParaRPr lang="en-US" altLang="ko-KR" sz="1000" dirty="0"/>
          </a:p>
          <a:p>
            <a:r>
              <a:rPr lang="ko-KR" altLang="en-US" sz="1000" dirty="0"/>
              <a:t>피격 </a:t>
            </a:r>
            <a:r>
              <a:rPr lang="ko-KR" altLang="en-US" sz="1000" dirty="0" err="1"/>
              <a:t>상태값을</a:t>
            </a:r>
            <a:r>
              <a:rPr lang="ko-KR" altLang="en-US" sz="1000" dirty="0"/>
              <a:t> 다른 게임을 참고해 추가할 예정 </a:t>
            </a:r>
            <a:r>
              <a:rPr lang="en-US" altLang="ko-KR" sz="1000" dirty="0"/>
              <a:t>( </a:t>
            </a:r>
            <a:r>
              <a:rPr lang="ko-KR" altLang="en-US" sz="1000" dirty="0"/>
              <a:t>추가로 추가된 상태 값을 보완할 다른 </a:t>
            </a:r>
            <a:r>
              <a:rPr lang="ko-KR" altLang="en-US" sz="1000" dirty="0" err="1"/>
              <a:t>버프스킬과</a:t>
            </a:r>
            <a:r>
              <a:rPr lang="ko-KR" altLang="en-US" sz="1000" dirty="0"/>
              <a:t> 해당 </a:t>
            </a:r>
            <a:r>
              <a:rPr lang="ko-KR" altLang="en-US" sz="1000" dirty="0" err="1"/>
              <a:t>상태값을</a:t>
            </a:r>
            <a:r>
              <a:rPr lang="ko-KR" altLang="en-US" sz="1000" dirty="0"/>
              <a:t> 추가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상인에 대한 추가 정보</a:t>
            </a:r>
            <a:endParaRPr lang="en-US" altLang="ko-KR" sz="1000" dirty="0"/>
          </a:p>
          <a:p>
            <a:r>
              <a:rPr lang="ko-KR" altLang="en-US" sz="1000" dirty="0"/>
              <a:t>상인을 다양한 분류로 나누어 각각 특징이 되는 기능을 유저가 활용할 수 있도록 함</a:t>
            </a:r>
            <a:endParaRPr lang="en-US" altLang="ko-KR" sz="1000" dirty="0"/>
          </a:p>
          <a:p>
            <a:r>
              <a:rPr lang="ko-KR" altLang="en-US" sz="1000" dirty="0"/>
              <a:t>일반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떠돌이 상인</a:t>
            </a:r>
            <a:r>
              <a:rPr lang="en-US" altLang="ko-KR" sz="1000" dirty="0"/>
              <a:t>(</a:t>
            </a:r>
            <a:r>
              <a:rPr lang="ko-KR" altLang="en-US" sz="1000" dirty="0"/>
              <a:t>고급 상인</a:t>
            </a:r>
            <a:r>
              <a:rPr lang="en-US" altLang="ko-KR" sz="1000" dirty="0"/>
              <a:t>), </a:t>
            </a:r>
            <a:r>
              <a:rPr lang="ko-KR" altLang="en-US" sz="1000" dirty="0"/>
              <a:t>떠돌이 암상인</a:t>
            </a:r>
            <a:r>
              <a:rPr lang="en-US" altLang="ko-KR" sz="1000" dirty="0"/>
              <a:t>(</a:t>
            </a:r>
            <a:r>
              <a:rPr lang="ko-KR" altLang="en-US" sz="1000" dirty="0"/>
              <a:t>재화가 아닌 다른 것의 </a:t>
            </a:r>
            <a:r>
              <a:rPr lang="ko-KR" altLang="en-US" sz="1000" dirty="0" err="1"/>
              <a:t>패널티를</a:t>
            </a:r>
            <a:r>
              <a:rPr lang="ko-KR" altLang="en-US" sz="1000" dirty="0"/>
              <a:t> 조건으로 좋은 효과의 아이템을 판매</a:t>
            </a:r>
            <a:r>
              <a:rPr lang="en-US" altLang="ko-KR" sz="1000" dirty="0"/>
              <a:t>), </a:t>
            </a:r>
            <a:r>
              <a:rPr lang="ko-KR" altLang="en-US" sz="1000" dirty="0"/>
              <a:t>효과부여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무기 강화 상인</a:t>
            </a:r>
            <a:endParaRPr lang="en-US" altLang="ko-KR" sz="1000" dirty="0"/>
          </a:p>
          <a:p>
            <a:r>
              <a:rPr lang="ko-KR" altLang="en-US" sz="1000" dirty="0"/>
              <a:t>아이템의 등급에 따라 가격을 책정해 두고 해당아이템이 실제 상인이 판매할 때는 최대 </a:t>
            </a:r>
            <a:r>
              <a:rPr lang="en-US" altLang="ko-KR" sz="1000" dirty="0"/>
              <a:t>50% </a:t>
            </a:r>
            <a:r>
              <a:rPr lang="ko-KR" altLang="en-US" sz="1000" dirty="0"/>
              <a:t>에서</a:t>
            </a:r>
            <a:r>
              <a:rPr lang="en-US" altLang="ko-KR" sz="1000" dirty="0"/>
              <a:t> 0% </a:t>
            </a:r>
            <a:r>
              <a:rPr lang="ko-KR" altLang="en-US" sz="1000" dirty="0"/>
              <a:t>까지 할인을 적용해 판매하도록 시스템을 구현</a:t>
            </a:r>
            <a:endParaRPr lang="en-US" altLang="ko-KR" sz="1000" dirty="0"/>
          </a:p>
          <a:p>
            <a:r>
              <a:rPr lang="ko-KR" altLang="en-US" sz="1000" dirty="0"/>
              <a:t>던전에서 사용하는 코인으로 아이템을 구매할 수 있지만 잼을 사용해 아이템을 구매할 수 도 있다 </a:t>
            </a:r>
            <a:r>
              <a:rPr lang="en-US" altLang="ko-KR" sz="1000" dirty="0"/>
              <a:t>( </a:t>
            </a:r>
            <a:r>
              <a:rPr lang="ko-KR" altLang="en-US" sz="1000" dirty="0"/>
              <a:t>대신 해당 방식은 구매 횟수에 따라 점차 가격이 증가하도록 함</a:t>
            </a:r>
            <a:r>
              <a:rPr lang="en-US" altLang="ko-KR" sz="1000" dirty="0"/>
              <a:t>, </a:t>
            </a:r>
            <a:r>
              <a:rPr lang="ko-KR" altLang="en-US" sz="1000" dirty="0"/>
              <a:t>증가 횟수는 전체 게임에서 관리되어 초기화 되지 않고 계속 쌓인다</a:t>
            </a:r>
            <a:r>
              <a:rPr lang="en-US" altLang="ko-KR" sz="1000" dirty="0"/>
              <a:t>.)</a:t>
            </a:r>
          </a:p>
          <a:p>
            <a:r>
              <a:rPr lang="ko-KR" altLang="en-US" sz="1000" dirty="0"/>
              <a:t>방을 클리어 하면 방의 정 중앙에 상인이 등장하며 유저의 설정으로 상인의 판매 정보를 유저 조작없이 바로 볼 수 있게 또는 유저가 상인에게 말을 걸지 않으면 판매정보를 </a:t>
            </a:r>
            <a:r>
              <a:rPr lang="ko-KR" altLang="en-US" sz="1000" dirty="0" err="1"/>
              <a:t>볼수</a:t>
            </a:r>
            <a:r>
              <a:rPr lang="ko-KR" altLang="en-US" sz="1000" dirty="0"/>
              <a:t> 없게 든 설정이 가능하도록 함</a:t>
            </a:r>
            <a:endParaRPr lang="en-US" altLang="ko-KR" sz="1000" dirty="0"/>
          </a:p>
          <a:p>
            <a:r>
              <a:rPr lang="ko-KR" altLang="en-US" sz="1000" dirty="0"/>
              <a:t>상인의 활용은 </a:t>
            </a:r>
            <a:r>
              <a:rPr lang="en-US" altLang="ko-KR" sz="1000" dirty="0"/>
              <a:t>1</a:t>
            </a:r>
            <a:r>
              <a:rPr lang="ko-KR" altLang="en-US" sz="1000" dirty="0"/>
              <a:t>회성으로 한번 상인 판매정보를 닫으면 다시 해당 방의 상인을 통해 아이템을 구매할 수 없다</a:t>
            </a:r>
            <a:endParaRPr lang="en-US" altLang="ko-KR" sz="1000" dirty="0"/>
          </a:p>
          <a:p>
            <a:r>
              <a:rPr lang="ko-KR" altLang="en-US" sz="1000" dirty="0"/>
              <a:t>추가로 유저가 코인 부족으로 원하는 무기를 구입하지 </a:t>
            </a:r>
            <a:r>
              <a:rPr lang="ko-KR" altLang="en-US" sz="1000" dirty="0" err="1"/>
              <a:t>못할때</a:t>
            </a:r>
            <a:r>
              <a:rPr lang="ko-KR" altLang="en-US" sz="1000" dirty="0"/>
              <a:t> 유저가 사용하는 무기를 </a:t>
            </a:r>
            <a:r>
              <a:rPr lang="ko-KR" altLang="en-US" sz="1000" dirty="0" err="1"/>
              <a:t>함꼐</a:t>
            </a:r>
            <a:r>
              <a:rPr lang="ko-KR" altLang="en-US" sz="1000" dirty="0"/>
              <a:t> 가격으로 책정해 코인과 함께 대가로 판매하여 무기를 바꿔 착용할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무기에 대한 추가 정보</a:t>
            </a:r>
            <a:r>
              <a:rPr lang="en-US" altLang="ko-KR" sz="1000" dirty="0"/>
              <a:t>,  </a:t>
            </a:r>
            <a:r>
              <a:rPr lang="ko-KR" altLang="en-US" sz="1000" dirty="0"/>
              <a:t>근접 무기의 공격력에 범주를 주려고 함</a:t>
            </a:r>
            <a:endParaRPr lang="en-US" altLang="ko-KR" sz="1000" dirty="0"/>
          </a:p>
          <a:p>
            <a:r>
              <a:rPr lang="ko-KR" altLang="en-US" sz="1000" dirty="0"/>
              <a:t>최저 공격력과 최대 공격력으로 범주를 만들고 치명타 확률을 무기에 부여하도록 함</a:t>
            </a:r>
            <a:endParaRPr lang="en-US" altLang="ko-KR" sz="1000" dirty="0"/>
          </a:p>
          <a:p>
            <a:r>
              <a:rPr lang="ko-KR" altLang="en-US" sz="1000" dirty="0"/>
              <a:t>무기의 성능을 판별하는 기준은 평균 공격력으로 책정되며 부가적으로 치명타 확률이 몇 </a:t>
            </a:r>
            <a:r>
              <a:rPr lang="en-US" altLang="ko-KR" sz="1000" dirty="0"/>
              <a:t>%</a:t>
            </a:r>
            <a:r>
              <a:rPr lang="ko-KR" altLang="en-US" sz="1000" dirty="0"/>
              <a:t>인지가 반영된다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원거리 무기의 경우 공격력의 범주가 없고 </a:t>
            </a:r>
            <a:r>
              <a:rPr lang="ko-KR" altLang="en-US" sz="1000" dirty="0" err="1"/>
              <a:t>평균데미지가</a:t>
            </a:r>
            <a:r>
              <a:rPr lang="ko-KR" altLang="en-US" sz="1000" dirty="0"/>
              <a:t> 동급의 근거리 무기보다 높게 설정한다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대신 치명타 확률을 </a:t>
            </a:r>
            <a:r>
              <a:rPr lang="ko-KR" altLang="en-US" sz="1000" dirty="0" err="1"/>
              <a:t>척용하지</a:t>
            </a:r>
            <a:r>
              <a:rPr lang="ko-KR" altLang="en-US" sz="1000" dirty="0"/>
              <a:t> 않을 예정이며 특성을 무기에 추가하는 것 또한 근접 무기는 </a:t>
            </a:r>
            <a:r>
              <a:rPr lang="en-US" altLang="ko-KR" sz="1000" dirty="0"/>
              <a:t>2</a:t>
            </a:r>
            <a:r>
              <a:rPr lang="ko-KR" altLang="en-US" sz="1000" dirty="0"/>
              <a:t>개 까지 원거리 무기는 </a:t>
            </a:r>
            <a:r>
              <a:rPr lang="en-US" altLang="ko-KR" sz="1000" dirty="0"/>
              <a:t>1</a:t>
            </a:r>
            <a:r>
              <a:rPr lang="ko-KR" altLang="en-US" sz="1000" dirty="0"/>
              <a:t>개가 최대로 부여가능한 특성 개수로 지정</a:t>
            </a:r>
            <a:endParaRPr lang="en-US" altLang="ko-KR" sz="1000" dirty="0"/>
          </a:p>
          <a:p>
            <a:r>
              <a:rPr lang="ko-KR" altLang="en-US" sz="1000" dirty="0"/>
              <a:t>원거리 무기의 성능이 좋지만 사용횟수에 제한을 두는 방식으로 </a:t>
            </a:r>
            <a:r>
              <a:rPr lang="ko-KR" altLang="en-US" sz="1000" dirty="0" err="1"/>
              <a:t>납용을</a:t>
            </a:r>
            <a:r>
              <a:rPr lang="ko-KR" altLang="en-US" sz="1000" dirty="0"/>
              <a:t> 방지 </a:t>
            </a:r>
            <a:r>
              <a:rPr lang="en-US" altLang="ko-KR" sz="1000" dirty="0"/>
              <a:t>( </a:t>
            </a:r>
            <a:r>
              <a:rPr lang="ko-KR" altLang="en-US" sz="1000" dirty="0"/>
              <a:t>탄을 사용해 전투를 진행</a:t>
            </a:r>
            <a:r>
              <a:rPr lang="en-US" altLang="ko-KR" sz="1000" dirty="0"/>
              <a:t>, </a:t>
            </a:r>
            <a:r>
              <a:rPr lang="ko-KR" altLang="en-US" sz="1000" dirty="0"/>
              <a:t>탄이 없으면 </a:t>
            </a:r>
            <a:r>
              <a:rPr lang="ko-KR" altLang="en-US" sz="1000" dirty="0" err="1"/>
              <a:t>기본탄의</a:t>
            </a:r>
            <a:r>
              <a:rPr lang="ko-KR" altLang="en-US" sz="1000" dirty="0"/>
              <a:t> 경우 재사용 대기시간이후 다시 충전되도록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원거리 무기 보다 근거리 무기를 적극적으로 사용하는 액션성을 강조한 전투를 유저가 플레이하도록 유도</a:t>
            </a:r>
            <a:endParaRPr lang="en-US" altLang="ko-KR" sz="1000" dirty="0"/>
          </a:p>
          <a:p>
            <a:r>
              <a:rPr lang="ko-KR" altLang="en-US" sz="1000" dirty="0"/>
              <a:t>원거리 무기에 소비 아이템인 탄에 특수 효과를 부여하는 방식으로 추가 특성 보완</a:t>
            </a:r>
            <a:endParaRPr lang="en-US" altLang="ko-KR" sz="1000" dirty="0"/>
          </a:p>
          <a:p>
            <a:r>
              <a:rPr lang="ko-KR" altLang="en-US" sz="1000" dirty="0"/>
              <a:t>업적 시스템 추가</a:t>
            </a:r>
            <a:endParaRPr lang="en-US" altLang="ko-KR" sz="1000" dirty="0"/>
          </a:p>
          <a:p>
            <a:r>
              <a:rPr lang="ko-KR" altLang="en-US" sz="1000" dirty="0"/>
              <a:t>스테이지 클리어 또는 구조물 시너지 효과 등 게임에 숨겨진 요소나 특정 목표치를 달성한 경우 유저에게 사용가능한 유료재화 또는 게임내 일반 재화를 </a:t>
            </a:r>
            <a:r>
              <a:rPr lang="ko-KR" altLang="en-US" sz="1000" dirty="0" err="1"/>
              <a:t>지금하는</a:t>
            </a:r>
            <a:r>
              <a:rPr lang="ko-KR" altLang="en-US" sz="1000" dirty="0"/>
              <a:t> 시스템</a:t>
            </a:r>
            <a:endParaRPr lang="en-US" altLang="ko-KR" sz="1000" dirty="0"/>
          </a:p>
          <a:p>
            <a:r>
              <a:rPr lang="ko-KR" altLang="en-US" sz="1000" dirty="0"/>
              <a:t>게임 플레이에 동기부여를 목적으로 사용</a:t>
            </a:r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9598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상점과 포탈</a:t>
            </a:r>
            <a:r>
              <a:rPr lang="en-US" altLang="ko-KR" dirty="0"/>
              <a:t> </a:t>
            </a:r>
            <a:r>
              <a:rPr lang="ko-KR" altLang="en-US" dirty="0"/>
              <a:t>등 제거함</a:t>
            </a:r>
            <a:endParaRPr lang="en-US" altLang="ko-KR" dirty="0"/>
          </a:p>
          <a:p>
            <a:r>
              <a:rPr lang="ko-KR" altLang="en-US" dirty="0"/>
              <a:t>상점 대신 상인을 방을 클리어 하면 항상 등장하도록 함</a:t>
            </a:r>
            <a:endParaRPr lang="en-US" altLang="ko-KR" dirty="0"/>
          </a:p>
          <a:p>
            <a:r>
              <a:rPr lang="ko-KR" altLang="en-US" dirty="0"/>
              <a:t>포탈은 보스를 처치하면 등장하도록 변경</a:t>
            </a:r>
          </a:p>
        </p:txBody>
      </p: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02BB6-9766-4756-B55E-C9E3DE40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강화 요소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12121E-9D43-4115-9241-AC5F80C6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강화 요소에 편의성 기능을 함께 강화하도록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칸수 증가</a:t>
            </a:r>
            <a:r>
              <a:rPr lang="en-US" altLang="ko-KR" dirty="0"/>
              <a:t>, </a:t>
            </a:r>
            <a:r>
              <a:rPr lang="ko-KR" altLang="en-US" dirty="0"/>
              <a:t>상인 판매 아이템 가격 할인율 증가 등등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57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CD77E-A380-43A3-A65F-F71E7AB0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DD952-E1C6-41A6-8402-12D62CD6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상인은 </a:t>
            </a:r>
            <a:r>
              <a:rPr lang="en-US" altLang="ko-KR" dirty="0"/>
              <a:t>3~4</a:t>
            </a:r>
            <a:r>
              <a:rPr lang="ko-KR" altLang="en-US" dirty="0"/>
              <a:t>개의 아이템을 랜덤으로 가져와 유저에게 판매함</a:t>
            </a:r>
            <a:br>
              <a:rPr lang="en-US" altLang="ko-KR" dirty="0"/>
            </a:br>
            <a:r>
              <a:rPr lang="ko-KR" altLang="en-US" dirty="0"/>
              <a:t>이때 랜덤으로 해당 아이템에 할인을 적용함</a:t>
            </a:r>
            <a:endParaRPr lang="en-US" altLang="ko-KR" dirty="0"/>
          </a:p>
          <a:p>
            <a:r>
              <a:rPr lang="ko-KR" altLang="en-US" dirty="0"/>
              <a:t>아이템 마다 등급이 있고 해당 등급에 따라 가격이 책정됨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64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8A83-2876-4780-B876-FC3C152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중립 구조물의 다양화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19E16-7DA0-4399-AF7C-A760BDE2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5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0B5D0-BA85-4E04-8F2A-831DAE7C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던전 구성</a:t>
            </a:r>
            <a:r>
              <a:rPr lang="en-US" altLang="ko-KR" dirty="0"/>
              <a:t>, </a:t>
            </a:r>
            <a:r>
              <a:rPr lang="ko-KR" altLang="en-US" dirty="0"/>
              <a:t>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9317E-2CD2-4112-85E8-C26BF96FD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던전을 스테이지로 </a:t>
            </a:r>
            <a:r>
              <a:rPr lang="en-US" altLang="ko-KR" dirty="0"/>
              <a:t>3~4</a:t>
            </a:r>
            <a:r>
              <a:rPr lang="ko-KR" altLang="en-US" dirty="0"/>
              <a:t>개의 스테이지는 </a:t>
            </a:r>
            <a:r>
              <a:rPr lang="en-US" altLang="ko-KR" dirty="0"/>
              <a:t>4</a:t>
            </a:r>
            <a:r>
              <a:rPr lang="ko-KR" altLang="en-US" dirty="0"/>
              <a:t>개의 층으로 구성되어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구성하는 방의 종류를 간략화 함 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전투가 종료되면 해당 방에 일반 상인이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방을 클리어 시 고급 상인과 다음 스테이지로 이동하는 포탈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 클리어 시 확률적으로 획득하던 무기</a:t>
            </a:r>
            <a:r>
              <a:rPr lang="en-US" altLang="ko-KR" dirty="0"/>
              <a:t>, </a:t>
            </a:r>
            <a:r>
              <a:rPr lang="ko-KR" altLang="en-US" dirty="0"/>
              <a:t>방을 클리어 하면 획득하는 코인으로 고정적으로 구입해 사용할 수 있도록 변경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22315A-0C0B-4E8A-9772-0C5F55CE7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던전은 </a:t>
            </a:r>
            <a:r>
              <a:rPr lang="en-US" altLang="ko-KR" dirty="0"/>
              <a:t>3</a:t>
            </a:r>
            <a:r>
              <a:rPr lang="ko-KR" altLang="en-US" dirty="0"/>
              <a:t>개의 스테이지로 스테이지는 </a:t>
            </a:r>
            <a:r>
              <a:rPr lang="en-US" altLang="ko-KR" dirty="0"/>
              <a:t>5</a:t>
            </a:r>
            <a:r>
              <a:rPr lang="ko-KR" altLang="en-US" dirty="0"/>
              <a:t>개의 층으로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하나의 층은 다수</a:t>
            </a:r>
            <a:r>
              <a:rPr lang="en-US" altLang="ko-KR" sz="1000" dirty="0"/>
              <a:t>(</a:t>
            </a:r>
            <a:r>
              <a:rPr lang="ko-KR" altLang="en-US" sz="1000" dirty="0"/>
              <a:t>최소 가로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dirty="0"/>
              <a:t>의 방으로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종류 또한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전투</a:t>
            </a:r>
            <a:r>
              <a:rPr lang="en-US" altLang="ko-KR" sz="1000" dirty="0"/>
              <a:t>, </a:t>
            </a:r>
            <a:r>
              <a:rPr lang="ko-KR" altLang="en-US" sz="1000" dirty="0"/>
              <a:t>고급전투</a:t>
            </a:r>
            <a:r>
              <a:rPr lang="en-US" altLang="ko-KR" sz="1000" dirty="0"/>
              <a:t>, </a:t>
            </a:r>
            <a:r>
              <a:rPr lang="ko-KR" altLang="en-US" sz="1000" dirty="0"/>
              <a:t>보스전투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</a:t>
            </a:r>
            <a:r>
              <a:rPr lang="en-US" altLang="ko-KR" sz="1000" dirty="0"/>
              <a:t>, 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방이라는 제한된 공간에 배치된 몬스터 들과 유저가 전투를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무기를 활용해 제한적인 캐릭터 성장을 보완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방을 클리어해 확률적으로</a:t>
            </a:r>
            <a:r>
              <a:rPr lang="en-US" altLang="ko-KR" dirty="0"/>
              <a:t>, </a:t>
            </a:r>
            <a:r>
              <a:rPr lang="ko-KR" altLang="en-US" dirty="0"/>
              <a:t> 또는 이벤트</a:t>
            </a:r>
            <a:r>
              <a:rPr lang="en-US" altLang="ko-KR" dirty="0"/>
              <a:t>, </a:t>
            </a:r>
            <a:r>
              <a:rPr lang="ko-KR" altLang="en-US" dirty="0"/>
              <a:t>상점에서 구입하여 무기 획득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77D4A9-72DB-41AB-82C5-E70717A68386}"/>
              </a:ext>
            </a:extLst>
          </p:cNvPr>
          <p:cNvGrpSpPr/>
          <p:nvPr/>
        </p:nvGrpSpPr>
        <p:grpSpPr>
          <a:xfrm>
            <a:off x="610667" y="1904379"/>
            <a:ext cx="5290158" cy="849380"/>
            <a:chOff x="1798487" y="701933"/>
            <a:chExt cx="5457825" cy="876300"/>
          </a:xfrm>
        </p:grpSpPr>
        <p:pic>
          <p:nvPicPr>
            <p:cNvPr id="13" name="그림 1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55F175AA-9C3C-4480-A888-00D423B3F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2E4B1E1-F35B-4195-81CB-67FD47CE81AC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CAB506-47F8-44AE-8C41-DEEC95D19A0E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FC68794-ED4E-4BDD-8E03-75ED28D5F6D5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2ADC53A-2055-4157-860D-DBF3C824D0AB}"/>
              </a:ext>
            </a:extLst>
          </p:cNvPr>
          <p:cNvSpPr/>
          <p:nvPr/>
        </p:nvSpPr>
        <p:spPr>
          <a:xfrm>
            <a:off x="6291177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시작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863102-A398-42AC-8F8E-A0F7A9506F2D}"/>
              </a:ext>
            </a:extLst>
          </p:cNvPr>
          <p:cNvSpPr/>
          <p:nvPr/>
        </p:nvSpPr>
        <p:spPr>
          <a:xfrm>
            <a:off x="7403112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일반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D1F4A7-0BA2-488E-8446-5A15C80F0327}"/>
              </a:ext>
            </a:extLst>
          </p:cNvPr>
          <p:cNvSpPr/>
          <p:nvPr/>
        </p:nvSpPr>
        <p:spPr>
          <a:xfrm>
            <a:off x="9526740" y="215582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고급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E3AE95-E7C5-4228-85FE-0C39B5C83610}"/>
              </a:ext>
            </a:extLst>
          </p:cNvPr>
          <p:cNvSpPr/>
          <p:nvPr/>
        </p:nvSpPr>
        <p:spPr>
          <a:xfrm>
            <a:off x="8419939" y="2927973"/>
            <a:ext cx="907358" cy="37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이벤트</a:t>
            </a:r>
            <a:endParaRPr lang="ko-KR" altLang="en-US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0F8EF4-2BE4-4B72-9B4A-C22552782A21}"/>
              </a:ext>
            </a:extLst>
          </p:cNvPr>
          <p:cNvSpPr/>
          <p:nvPr/>
        </p:nvSpPr>
        <p:spPr>
          <a:xfrm>
            <a:off x="8419939" y="1561073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B3BDE9-6FFA-4787-8F1A-64020FF73AAA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7198535" y="2350531"/>
            <a:ext cx="20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ACEA75-B8FC-4185-9FEF-B0FFC029CB4F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 flipV="1">
            <a:off x="9327297" y="1751061"/>
            <a:ext cx="712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DA20C3D-0658-4154-A802-6BC3F6EE3A47}"/>
              </a:ext>
            </a:extLst>
          </p:cNvPr>
          <p:cNvCxnSpPr>
            <a:cxnSpLocks/>
            <a:stCxn id="18" idx="7"/>
            <a:endCxn id="21" idx="4"/>
          </p:cNvCxnSpPr>
          <p:nvPr/>
        </p:nvCxnSpPr>
        <p:spPr>
          <a:xfrm flipV="1">
            <a:off x="8177590" y="1941050"/>
            <a:ext cx="696028" cy="2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E05930-6E1A-4379-AA00-547527A9C460}"/>
              </a:ext>
            </a:extLst>
          </p:cNvPr>
          <p:cNvCxnSpPr>
            <a:cxnSpLocks/>
            <a:stCxn id="19" idx="1"/>
            <a:endCxn id="21" idx="4"/>
          </p:cNvCxnSpPr>
          <p:nvPr/>
        </p:nvCxnSpPr>
        <p:spPr>
          <a:xfrm flipH="1" flipV="1">
            <a:off x="8873618" y="1941050"/>
            <a:ext cx="786002" cy="27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8951CF-71E5-4A42-B252-FE9D8B0C5984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8310470" y="2345811"/>
            <a:ext cx="1216270" cy="4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0C8B2-71AA-4CA9-A160-5BBE7973BE7F}"/>
              </a:ext>
            </a:extLst>
          </p:cNvPr>
          <p:cNvCxnSpPr>
            <a:cxnSpLocks/>
            <a:stCxn id="18" idx="5"/>
            <a:endCxn id="20" idx="1"/>
          </p:cNvCxnSpPr>
          <p:nvPr/>
        </p:nvCxnSpPr>
        <p:spPr>
          <a:xfrm>
            <a:off x="8177590" y="2484873"/>
            <a:ext cx="375229" cy="498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26FB32-5D6F-41B5-A048-CA9176E1970C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>
            <a:off x="9194417" y="2480153"/>
            <a:ext cx="465203" cy="503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32C3C7E-068F-47CD-BDB5-4E67FA6307C9}"/>
              </a:ext>
            </a:extLst>
          </p:cNvPr>
          <p:cNvSpPr/>
          <p:nvPr/>
        </p:nvSpPr>
        <p:spPr>
          <a:xfrm>
            <a:off x="10040184" y="1561072"/>
            <a:ext cx="1445113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다음 층의 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914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0564"/>
              </p:ext>
            </p:extLst>
          </p:nvPr>
        </p:nvGraphicFramePr>
        <p:xfrm>
          <a:off x="419100" y="1270000"/>
          <a:ext cx="11318810" cy="5062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초능력자가 된 느낌을 액션을 통해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자유로운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플레이를 반복적으로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  <a:tr h="506646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38005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" y="1270001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71494" y="1270000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23925" y="1338263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23925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28694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33463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38232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62350" y="1338263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62350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586835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1078A-A03B-48E9-AC26-5262A93E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속성</a:t>
            </a:r>
            <a:r>
              <a:rPr lang="en-US" altLang="ko-KR" dirty="0"/>
              <a:t>, </a:t>
            </a:r>
            <a:r>
              <a:rPr lang="ko-KR" altLang="en-US" dirty="0"/>
              <a:t>동작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18BCF-1115-4F24-84CA-1ADE8DFF4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치명타 확률 제거 </a:t>
            </a:r>
            <a:r>
              <a:rPr lang="en-US" altLang="ko-KR" dirty="0"/>
              <a:t>-&gt; </a:t>
            </a:r>
            <a:r>
              <a:rPr lang="ko-KR" altLang="en-US" dirty="0"/>
              <a:t>무기의 속성 값으로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 안에 몬스터가 있지만 벽에 가려져 공격이 불가능한 경우 위와 동일하게 처리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 구입과 사용을 분리해서 재화로 아이템을 구매하면 인벤토리에 저장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속성 추가</a:t>
            </a:r>
            <a:r>
              <a:rPr lang="en-US" altLang="ko-KR" dirty="0"/>
              <a:t>), </a:t>
            </a:r>
            <a:r>
              <a:rPr lang="ko-KR" altLang="en-US" dirty="0"/>
              <a:t>유저가 원할 때 인벤토리에서 아이템을 사용하도록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3FE0DA-FD27-47C6-9D78-6656D8441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마나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치명타 확률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, </a:t>
            </a:r>
            <a:r>
              <a:rPr lang="ko-KR" altLang="en-US" dirty="0"/>
              <a:t>공격속도</a:t>
            </a:r>
            <a:r>
              <a:rPr lang="en-US" altLang="ko-KR" dirty="0"/>
              <a:t>, </a:t>
            </a:r>
            <a:r>
              <a:rPr lang="ko-KR" altLang="en-US" dirty="0"/>
              <a:t>기본 공격범위</a:t>
            </a:r>
            <a:r>
              <a:rPr lang="en-US" altLang="ko-KR" dirty="0"/>
              <a:t>, </a:t>
            </a:r>
            <a:r>
              <a:rPr lang="ko-KR" altLang="en-US" dirty="0"/>
              <a:t>타겟팅 시야 범위</a:t>
            </a:r>
            <a:r>
              <a:rPr lang="en-US" altLang="ko-KR" dirty="0"/>
              <a:t>, </a:t>
            </a:r>
            <a:r>
              <a:rPr lang="ko-KR" altLang="en-US" dirty="0"/>
              <a:t>착용 가능한 무기 개수 등 속성 값 존재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회피</a:t>
            </a:r>
            <a:r>
              <a:rPr lang="en-US" altLang="ko-KR" dirty="0"/>
              <a:t>, </a:t>
            </a:r>
            <a:r>
              <a:rPr lang="ko-KR" altLang="en-US" dirty="0"/>
              <a:t>공격 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무기 착용</a:t>
            </a:r>
            <a:r>
              <a:rPr lang="en-US" altLang="ko-KR" dirty="0"/>
              <a:t>, </a:t>
            </a:r>
            <a:r>
              <a:rPr lang="ko-KR" altLang="en-US" dirty="0"/>
              <a:t>무기 변경</a:t>
            </a:r>
            <a:r>
              <a:rPr lang="en-US" altLang="ko-KR" dirty="0"/>
              <a:t>, </a:t>
            </a:r>
            <a:r>
              <a:rPr lang="ko-KR" altLang="en-US" dirty="0"/>
              <a:t>아이템 구입</a:t>
            </a:r>
            <a:r>
              <a:rPr lang="en-US" altLang="ko-KR" dirty="0"/>
              <a:t>, </a:t>
            </a:r>
            <a:r>
              <a:rPr lang="ko-KR" altLang="en-US" dirty="0"/>
              <a:t>상호작용 등 동작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반복적인 플레이를 통해 모은 재화를 사용한 육성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육성 횟수에 따라 점차 필요한 재화의 양이 상승</a:t>
            </a:r>
            <a:r>
              <a:rPr lang="en-US" altLang="ko-KR" dirty="0"/>
              <a:t>, </a:t>
            </a:r>
            <a:r>
              <a:rPr lang="ko-KR" altLang="en-US" dirty="0"/>
              <a:t>캐릭터 속성 강화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기본 장비와 스킬 효과 강화</a:t>
            </a:r>
            <a:r>
              <a:rPr lang="en-US" altLang="ko-KR" dirty="0"/>
              <a:t>, </a:t>
            </a:r>
            <a:r>
              <a:rPr lang="ko-KR" altLang="en-US" dirty="0"/>
              <a:t>스킬 재사용 대기 시간 감소</a:t>
            </a:r>
            <a:r>
              <a:rPr lang="en-US" altLang="ko-KR" dirty="0"/>
              <a:t>, </a:t>
            </a:r>
            <a:r>
              <a:rPr lang="ko-KR" altLang="en-US" dirty="0"/>
              <a:t>추가 특성 획득 등 육성을 통해 강화 가능</a:t>
            </a:r>
            <a:r>
              <a:rPr lang="en-US" altLang="ko-KR" dirty="0"/>
              <a:t>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1CF162-6DE9-4C6C-9D30-5F835078A9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DC84B9-6F3B-49ED-8E47-B4CE807F669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00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3C24B-C7FD-4CAD-B041-5D0BB08B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 방식</a:t>
            </a:r>
            <a:r>
              <a:rPr lang="en-US" altLang="ko-KR" dirty="0"/>
              <a:t>, UI </a:t>
            </a:r>
            <a:r>
              <a:rPr lang="ko-KR" altLang="en-US" dirty="0"/>
              <a:t>표현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C78609-A5E6-47C0-81D4-67F1E41D6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우측상단 일시정지와 함께 인벤토리</a:t>
            </a:r>
            <a:r>
              <a:rPr lang="en-US" altLang="ko-KR" dirty="0"/>
              <a:t>, </a:t>
            </a:r>
            <a:r>
              <a:rPr lang="ko-KR" altLang="en-US" dirty="0"/>
              <a:t>획득한 재화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일시정지 화면에 진행한 방의 정보와 유저가 현재 있는 방과 연결된 다음방의 정보를 알려줌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</a:t>
            </a:r>
            <a:r>
              <a:rPr lang="en-US" altLang="ko-KR" dirty="0"/>
              <a:t>‘</a:t>
            </a:r>
            <a:r>
              <a:rPr lang="ko-KR" altLang="en-US" dirty="0" err="1"/>
              <a:t>스와이프</a:t>
            </a:r>
            <a:r>
              <a:rPr lang="en-US" altLang="ko-KR" dirty="0"/>
              <a:t>’</a:t>
            </a:r>
            <a:r>
              <a:rPr lang="ko-KR" altLang="en-US" dirty="0"/>
              <a:t>하는 방식으로 무기를 변경</a:t>
            </a:r>
            <a:r>
              <a:rPr lang="en-US" altLang="ko-KR" dirty="0"/>
              <a:t>(</a:t>
            </a:r>
            <a:r>
              <a:rPr lang="ko-KR" altLang="en-US" dirty="0"/>
              <a:t>공격 방식 변경</a:t>
            </a:r>
            <a:r>
              <a:rPr lang="en-US" altLang="ko-KR" dirty="0"/>
              <a:t>)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 정시 화면의 설정으로 </a:t>
            </a:r>
            <a:r>
              <a:rPr lang="en-US" altLang="ko-KR" dirty="0"/>
              <a:t>UI</a:t>
            </a:r>
            <a:r>
              <a:rPr lang="ko-KR" altLang="en-US" dirty="0"/>
              <a:t> 위치를 </a:t>
            </a:r>
            <a:r>
              <a:rPr lang="en-US" altLang="ko-KR" dirty="0"/>
              <a:t>‘</a:t>
            </a:r>
            <a:r>
              <a:rPr lang="ko-KR" altLang="en-US" dirty="0"/>
              <a:t>커스터마이징</a:t>
            </a:r>
            <a:r>
              <a:rPr lang="en-US" altLang="ko-KR" dirty="0"/>
              <a:t>’</a:t>
            </a:r>
            <a:r>
              <a:rPr lang="ko-KR" altLang="en-US" dirty="0"/>
              <a:t> 할 수 있도록 함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D14A30-5127-491A-8A79-B0E139E360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사용한 공격 </a:t>
            </a:r>
            <a:r>
              <a:rPr lang="en-US" altLang="ko-KR" dirty="0"/>
              <a:t>/ </a:t>
            </a:r>
            <a:r>
              <a:rPr lang="ko-KR" altLang="en-US" dirty="0"/>
              <a:t>상호작용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시 가장 가까이에 있는 적을 타겟으로 지정해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값을 사용해 일정 범위내에 적 몬스터가 없을 경우 캐릭터가 바라 보는 방향으로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 위에 있는 무기 교체 버튼을 통해 사용하는 무기를 변경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A51890-3BDD-4BF8-BA10-5CD8205FAC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12AAB7-5025-420A-ADB2-6CD5ABC136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3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B8603-062D-412A-86B1-5E697C7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재화 구분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A41FC-979D-447A-A145-9D3F4BE94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방을 클리어 하여 만나는 상인을 통해 코인을 소비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용병시스템은 제외 </a:t>
            </a:r>
            <a:r>
              <a:rPr lang="en-US" altLang="ko-KR" dirty="0"/>
              <a:t>( </a:t>
            </a:r>
            <a:r>
              <a:rPr lang="ko-KR" altLang="en-US" dirty="0"/>
              <a:t>차후에 추가 가능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잼을 활용한 캐릭터 강화에 포함되는 것을 게임에 사용되는 거의 모든 수치를 추가하려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캐릭터 능력치</a:t>
            </a:r>
            <a:r>
              <a:rPr lang="en-US" altLang="ko-KR" dirty="0"/>
              <a:t> + </a:t>
            </a:r>
            <a:r>
              <a:rPr lang="ko-KR" altLang="en-US" dirty="0"/>
              <a:t>인벤토리 칸수</a:t>
            </a:r>
            <a:r>
              <a:rPr lang="en-US" altLang="ko-KR" dirty="0"/>
              <a:t> + </a:t>
            </a:r>
            <a:r>
              <a:rPr lang="ko-KR" altLang="en-US" dirty="0"/>
              <a:t>아이템 </a:t>
            </a:r>
            <a:r>
              <a:rPr lang="ko-KR" altLang="en-US" dirty="0" err="1"/>
              <a:t>할인률</a:t>
            </a:r>
            <a:r>
              <a:rPr lang="en-US" altLang="ko-KR" dirty="0"/>
              <a:t> + </a:t>
            </a:r>
            <a:r>
              <a:rPr lang="ko-KR" altLang="en-US" dirty="0"/>
              <a:t>스킬 재사용 대기시간 감소 </a:t>
            </a:r>
            <a:r>
              <a:rPr lang="en-US" altLang="ko-KR" dirty="0"/>
              <a:t>+ </a:t>
            </a:r>
            <a:r>
              <a:rPr lang="ko-KR" altLang="en-US" dirty="0"/>
              <a:t>스킬 추가 효과 개방 </a:t>
            </a:r>
            <a:r>
              <a:rPr lang="en-US" altLang="ko-KR" dirty="0"/>
              <a:t>+ </a:t>
            </a:r>
            <a:r>
              <a:rPr lang="ko-KR" altLang="en-US" dirty="0"/>
              <a:t>고 등급 아이템의 상점 등장 확률 상승 </a:t>
            </a:r>
            <a:r>
              <a:rPr lang="en-US" altLang="ko-KR" dirty="0"/>
              <a:t>+ </a:t>
            </a:r>
            <a:r>
              <a:rPr lang="ko-KR" altLang="en-US" dirty="0"/>
              <a:t>시작 초기 소지하는 코인의 개수 증가 등등</a:t>
            </a:r>
            <a:r>
              <a:rPr lang="en-US" altLang="ko-KR" dirty="0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5744F9-F383-4866-B8B7-3C8FAD4495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재화를 두 가지로 구분해 관리 </a:t>
            </a:r>
            <a:r>
              <a:rPr lang="en-US" altLang="ko-KR" dirty="0"/>
              <a:t>( </a:t>
            </a:r>
            <a:r>
              <a:rPr lang="ko-KR" altLang="en-US" dirty="0"/>
              <a:t>초기화 되는 것과 유지 되는 것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코인</a:t>
            </a:r>
            <a:r>
              <a:rPr lang="en-US" altLang="ko-KR" dirty="0"/>
              <a:t>‘ : </a:t>
            </a:r>
            <a:r>
              <a:rPr lang="ko-KR" altLang="en-US" dirty="0"/>
              <a:t>던전 안에서 수급 되는 재화</a:t>
            </a:r>
            <a:r>
              <a:rPr lang="en-US" altLang="ko-KR" dirty="0"/>
              <a:t>, </a:t>
            </a:r>
            <a:r>
              <a:rPr lang="ko-KR" altLang="en-US" dirty="0"/>
              <a:t>던전 안에서만 사용 가능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사망 시 사라짐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 안에서 무기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용병</a:t>
            </a:r>
            <a:r>
              <a:rPr lang="en-US" altLang="ko-KR" dirty="0"/>
              <a:t>, </a:t>
            </a:r>
            <a:r>
              <a:rPr lang="ko-KR" altLang="en-US" dirty="0"/>
              <a:t>아이템을 구매하여 사용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잼</a:t>
            </a:r>
            <a:r>
              <a:rPr lang="en-US" altLang="ko-KR" dirty="0"/>
              <a:t>‘ : </a:t>
            </a:r>
            <a:r>
              <a:rPr lang="ko-KR" altLang="en-US" dirty="0"/>
              <a:t>유저가 사망</a:t>
            </a:r>
            <a:r>
              <a:rPr lang="en-US" altLang="ko-KR" dirty="0"/>
              <a:t> </a:t>
            </a:r>
            <a:r>
              <a:rPr lang="ko-KR" altLang="en-US" dirty="0"/>
              <a:t>또는 스테이지 클리어 후 대기화면에서 보상으로 주어지는 재화</a:t>
            </a:r>
            <a:r>
              <a:rPr lang="en-US" altLang="ko-KR" dirty="0"/>
              <a:t>, </a:t>
            </a:r>
            <a:r>
              <a:rPr lang="ko-KR" altLang="en-US" dirty="0"/>
              <a:t>게임을 삭제하지 않는 다면 항상 유지되는 자원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대기화면에서 캐릭터를 강화 또는 구입</a:t>
            </a:r>
            <a:r>
              <a:rPr lang="en-US" altLang="ko-KR" dirty="0"/>
              <a:t>, </a:t>
            </a:r>
            <a:r>
              <a:rPr lang="ko-KR" altLang="en-US" dirty="0"/>
              <a:t>시작 무기를 변경하기도 가능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2B46B5-D5BA-4B92-B6B4-8839B2D1CA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F41FA5-BF84-4143-A18B-F79D9CAD38C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38129-79DB-4737-BB2A-7046C4DD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초기화 방식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10625-602E-4F41-81B9-B01626883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부활 횟수를 </a:t>
            </a:r>
            <a:r>
              <a:rPr lang="en-US" altLang="ko-KR" dirty="0"/>
              <a:t>3</a:t>
            </a:r>
            <a:r>
              <a:rPr lang="ko-KR" altLang="en-US" dirty="0"/>
              <a:t>회까지 지급</a:t>
            </a:r>
            <a:r>
              <a:rPr lang="en-US" altLang="ko-KR" dirty="0"/>
              <a:t>(3</a:t>
            </a:r>
            <a:r>
              <a:rPr lang="ko-KR" altLang="en-US" dirty="0"/>
              <a:t>회 이상은 </a:t>
            </a:r>
            <a:r>
              <a:rPr lang="en-US" altLang="ko-KR" dirty="0"/>
              <a:t>BM</a:t>
            </a:r>
            <a:r>
              <a:rPr lang="ko-KR" altLang="en-US" dirty="0"/>
              <a:t>요소로 사용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유저가 사망한 룸에서 다시 부활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부활의 페널티주는 것을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부활횟수를 모두 사용하거나 유저가 포기하고 대기화면으로 이동한 경우 기존방식과 동일하게 초기화를 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8C97E-523B-4848-83F1-4EA036B0F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진행 데이터 초기화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58A03A3-DC33-4E1F-9B66-64083FB88D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CCC82A-B19F-40A3-8A97-616FFD87A75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9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6E92A-33D9-4173-9209-6DEF5144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97B47-862A-4096-B199-D2799BDB9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상자 뿐이던 중립 구조물의 종류를 다양하게 만들려고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 간의 속성 효과를 통해 전투의 의외성을 부여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타입을 두가지</a:t>
            </a:r>
            <a:r>
              <a:rPr lang="en-US" altLang="ko-KR" dirty="0"/>
              <a:t>(</a:t>
            </a:r>
            <a:r>
              <a:rPr lang="ko-KR" altLang="en-US" dirty="0"/>
              <a:t>공격 형태에 따라 근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로 나눔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엘리트 몬스터는 기본 몬스터 타입에 특수한 스킬을 사용할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추가로 기본 속성 값이 강화됨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경우 다른 몬스터 들과 달리 높은 공략 난이도를 가짐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다양한 공격 형태</a:t>
            </a:r>
            <a:r>
              <a:rPr lang="en-US" altLang="ko-KR" dirty="0"/>
              <a:t>, </a:t>
            </a:r>
            <a:r>
              <a:rPr lang="ko-KR" altLang="en-US" dirty="0"/>
              <a:t>행동 방식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99EB1A-D2F8-4211-BBA5-393DAEB63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방마다 크기가 다르며 방의 가장가리에 이동할 수 없음을 알리는 벽 구조물을 배치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일반 몬스터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), </a:t>
            </a:r>
            <a:r>
              <a:rPr lang="ko-KR" altLang="en-US" dirty="0"/>
              <a:t>확률적으로 강화된 몬스터가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입장하면 출입구가 모두 닫히고 모든 몬스터를 처치해야 문이 열림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장애물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), </a:t>
            </a:r>
            <a:r>
              <a:rPr lang="ko-KR" altLang="en-US" dirty="0"/>
              <a:t>중립 구조물</a:t>
            </a:r>
            <a:r>
              <a:rPr lang="en-US" altLang="ko-KR" dirty="0"/>
              <a:t>(</a:t>
            </a:r>
            <a:r>
              <a:rPr lang="ko-KR" altLang="en-US" dirty="0"/>
              <a:t>상자</a:t>
            </a:r>
            <a:r>
              <a:rPr lang="en-US" altLang="ko-KR" dirty="0"/>
              <a:t>, 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효과타일</a:t>
            </a:r>
            <a:r>
              <a:rPr lang="en-US" altLang="ko-KR" dirty="0"/>
              <a:t>) </a:t>
            </a:r>
            <a:r>
              <a:rPr lang="ko-KR" altLang="en-US" dirty="0"/>
              <a:t>등이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벽과 장애물을 활용해 유저의 행동 범위를 제한하기도 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12A8AE-24E4-47CB-93DB-AA8CA714E16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6D03B-3D8F-420F-8248-DCD6614125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5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89323-473E-45E3-8396-D01A074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D1057-D7AB-4471-BD84-833F9E923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마나를</a:t>
            </a:r>
            <a:r>
              <a:rPr lang="ko-KR" altLang="en-US" dirty="0"/>
              <a:t> 자동으로 회복되도록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 클리어 보상으로 랜덤으로 획득하던 특성을 무기 강화 요소로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아이템의 속성 시너지를 활용한 반전 요소 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성능을 개선하는 무기를 강화</a:t>
            </a:r>
            <a:r>
              <a:rPr lang="en-US" altLang="ko-KR" dirty="0"/>
              <a:t>, </a:t>
            </a:r>
            <a:r>
              <a:rPr lang="ko-KR" altLang="en-US" dirty="0"/>
              <a:t>합성하기도 하면서 장비를 </a:t>
            </a:r>
            <a:r>
              <a:rPr lang="ko-KR" altLang="en-US" dirty="0" err="1"/>
              <a:t>파밍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인벤토리에 저장되는 소비아이템을 유저가 원하는 상황에 사용하도록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사용할 수 있는 회피 스킬과 공격 스킬</a:t>
            </a:r>
            <a:r>
              <a:rPr lang="en-US" altLang="ko-KR" dirty="0"/>
              <a:t>, </a:t>
            </a:r>
            <a:r>
              <a:rPr lang="ko-KR" altLang="en-US" dirty="0"/>
              <a:t>두가지 스킬을 부여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2413D-5F52-4BC2-8C06-476D47090D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제한적인 조건 캐릭터 마다 사용할 수 있는 스킬이 하나뿐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자동으로 회복되지 않는 체력</a:t>
            </a:r>
            <a:r>
              <a:rPr lang="en-US" altLang="ko-KR" dirty="0"/>
              <a:t>, </a:t>
            </a:r>
            <a:r>
              <a:rPr lang="ko-KR" altLang="en-US" dirty="0" err="1"/>
              <a:t>마나를</a:t>
            </a:r>
            <a:r>
              <a:rPr lang="ko-KR" altLang="en-US" dirty="0"/>
              <a:t> 관리해야 함</a:t>
            </a:r>
            <a:br>
              <a:rPr lang="en-US" altLang="ko-KR" sz="1100" dirty="0"/>
            </a:br>
            <a:r>
              <a:rPr lang="en-US" altLang="ko-KR" sz="1000" dirty="0"/>
              <a:t>( </a:t>
            </a:r>
            <a:r>
              <a:rPr lang="ko-KR" altLang="en-US" sz="1000" dirty="0"/>
              <a:t>강화의 효과가 난이도를 조절하지 않고 약간의 편의성을 강화하는 방식으로 진행 되기 때문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방에는 캐릭터의 목숨을 위협하는 장애물이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제한된 공간에서 유저 캐릭터를 위협하는 장애물을 캐릭터의 스킬과 무기</a:t>
            </a:r>
            <a:r>
              <a:rPr lang="en-US" altLang="ko-KR" dirty="0"/>
              <a:t>, </a:t>
            </a:r>
            <a:r>
              <a:rPr lang="ko-KR" altLang="en-US" dirty="0"/>
              <a:t>중립 구조물과 효과 타일을 활용해 직접 컨트롤을 통해 생존해야 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유저의 선택 사항으로 모든 방을 탐험할 필요가 없이 바로 포탈을 통해 다음 층으로 진행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클리어한 보상으로 랜덤 확률로 특성을 획득</a:t>
            </a:r>
            <a:br>
              <a:rPr lang="en-US" altLang="ko-KR" sz="11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유저가 원하는 플레이 방식을 위해 점진적으로 특성을 쌓게 되고 쌓이면 쌓일 수록 유저는 죽음에 대한 아쉬움이 남아 다시 게임을 플레이하게 됨</a:t>
            </a:r>
            <a:r>
              <a:rPr lang="en-US" altLang="ko-KR" sz="1000" dirty="0"/>
              <a:t>)</a:t>
            </a:r>
            <a:endParaRPr lang="en-US" altLang="ko-KR" sz="1100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E00C2C-9FE8-4555-AD98-0D8F01E613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12513-99AF-41F7-A801-0EFC51854F1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6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887F6-33C6-4C4D-BF2C-2FDE668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C0EA1-67F7-4A44-9470-4C141FB8E4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구조물을 얼마나 많이 배치할 것인가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높은 난이도를 위해 사용할 </a:t>
            </a:r>
            <a:r>
              <a:rPr lang="en-US" altLang="ko-KR" dirty="0"/>
              <a:t>‘</a:t>
            </a:r>
            <a:r>
              <a:rPr lang="ko-KR" altLang="en-US" dirty="0" err="1"/>
              <a:t>스테미너</a:t>
            </a:r>
            <a:r>
              <a:rPr lang="en-US" altLang="ko-KR" dirty="0"/>
              <a:t>’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패턴 이후 일정 시간 경직</a:t>
            </a:r>
            <a:r>
              <a:rPr lang="en-US" altLang="ko-KR" dirty="0"/>
              <a:t> (</a:t>
            </a:r>
            <a:r>
              <a:rPr lang="ko-KR" altLang="en-US" dirty="0"/>
              <a:t>유저의 딜 타임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페이크 모션을 통한 유저의 실수를 유도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피격 시 경직 또는 다른 상태 값을 제작</a:t>
            </a:r>
            <a:r>
              <a:rPr lang="en-US" altLang="ko-KR" dirty="0"/>
              <a:t> &amp; </a:t>
            </a:r>
            <a:r>
              <a:rPr lang="ko-KR" altLang="en-US" dirty="0"/>
              <a:t>요소를 보완할 캐릭터 마다 회피</a:t>
            </a:r>
            <a:r>
              <a:rPr lang="en-US" altLang="ko-KR" dirty="0"/>
              <a:t>(</a:t>
            </a:r>
            <a:r>
              <a:rPr lang="ko-KR" altLang="en-US" dirty="0"/>
              <a:t>방어</a:t>
            </a:r>
            <a:r>
              <a:rPr lang="en-US" altLang="ko-KR" dirty="0"/>
              <a:t>)</a:t>
            </a:r>
            <a:r>
              <a:rPr lang="ko-KR" altLang="en-US" dirty="0"/>
              <a:t>요소 제작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F584D0-D46D-442A-9C44-80B28C312C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배치되는 몬스터 개수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크기와 장애물을 통한 유저의 행동 범위 제한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점진적으로 증가하는 층을 구성하는 방의 개수와</a:t>
            </a:r>
            <a:r>
              <a:rPr lang="en-US" altLang="ko-KR" dirty="0"/>
              <a:t>, </a:t>
            </a: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상이한 능력치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 + </a:t>
            </a:r>
            <a:r>
              <a:rPr lang="ko-KR" altLang="en-US" dirty="0"/>
              <a:t>다만 느린 이동 속도 등등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일정한 보스 몬스터의 공격 패턴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67609C-7707-46C7-8175-0E556942016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AC1F6C-CEC2-4E27-914A-EED77803E0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3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2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18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9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33CF5D2-FC33-425A-AA09-19D99971169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2" y="1189038"/>
            <a:ext cx="4122736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54395340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3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1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00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0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F0BFB4F-A3F2-44DC-9EFF-1D9FC8B4FC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2298701"/>
            <a:ext cx="10972800" cy="12395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ko-KR" altLang="en-US"/>
              <a:t>모바일로 가볍게 하는 로그라이트</a:t>
            </a:r>
          </a:p>
        </p:txBody>
      </p:sp>
      <p:sp>
        <p:nvSpPr>
          <p:cNvPr id="9219" name="부제목 2">
            <a:extLst>
              <a:ext uri="{FF2B5EF4-FFF2-40B4-BE49-F238E27FC236}">
                <a16:creationId xmlns:a16="http://schemas.microsoft.com/office/drawing/2014/main" id="{82DDEA2F-79DD-4AAF-8AAC-C2493670AD9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09600" y="4391660"/>
            <a:ext cx="109728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ko-KR" altLang="en-US"/>
              <a:t>정재호 </a:t>
            </a:r>
            <a:r>
              <a:rPr lang="en-US" altLang="ko-KR"/>
              <a:t>(00</a:t>
            </a:r>
            <a:r>
              <a:rPr lang="ko-KR" altLang="en-US"/>
              <a:t>시간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BF9D21-C8C9-431C-A160-8FFAD5CA7576}"/>
              </a:ext>
            </a:extLst>
          </p:cNvPr>
          <p:cNvSpPr/>
          <p:nvPr/>
        </p:nvSpPr>
        <p:spPr>
          <a:xfrm>
            <a:off x="-398778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71539D-CA4A-4B2E-B917-5264D5EB06F3}"/>
              </a:ext>
            </a:extLst>
          </p:cNvPr>
          <p:cNvSpPr/>
          <p:nvPr/>
        </p:nvSpPr>
        <p:spPr>
          <a:xfrm>
            <a:off x="22987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B0615-B875-4741-A036-843BC73666FF}"/>
              </a:ext>
            </a:extLst>
          </p:cNvPr>
          <p:cNvSpPr/>
          <p:nvPr/>
        </p:nvSpPr>
        <p:spPr>
          <a:xfrm>
            <a:off x="50088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67F420-463C-41E6-A71C-04F7250A3554}"/>
              </a:ext>
            </a:extLst>
          </p:cNvPr>
          <p:cNvSpPr/>
          <p:nvPr/>
        </p:nvSpPr>
        <p:spPr>
          <a:xfrm>
            <a:off x="77089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07630F-6CA8-4A01-98C6-71B3EA794D29}"/>
              </a:ext>
            </a:extLst>
          </p:cNvPr>
          <p:cNvSpPr/>
          <p:nvPr/>
        </p:nvSpPr>
        <p:spPr>
          <a:xfrm>
            <a:off x="104317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F32DEC-4456-401D-9271-E5C6F0578627}"/>
              </a:ext>
            </a:extLst>
          </p:cNvPr>
          <p:cNvSpPr/>
          <p:nvPr/>
        </p:nvSpPr>
        <p:spPr>
          <a:xfrm>
            <a:off x="-1219200" y="-1142999"/>
            <a:ext cx="14630400" cy="115570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B709BA-7135-491A-A5ED-A16767CF9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98778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플랫폼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AEDB5-4479-46A6-B0EA-0846085960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321" y="828041"/>
            <a:ext cx="2176781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컨셉 </a:t>
            </a:r>
            <a:r>
              <a:rPr lang="en-US" altLang="ko-KR" sz="1280" dirty="0"/>
              <a:t>/ </a:t>
            </a:r>
            <a:r>
              <a:rPr lang="ko-KR" altLang="en-US" sz="1280" dirty="0"/>
              <a:t>특징 </a:t>
            </a:r>
            <a:r>
              <a:rPr lang="en-US" altLang="ko-KR" sz="1280" dirty="0"/>
              <a:t>/ </a:t>
            </a:r>
            <a:r>
              <a:rPr lang="ko-KR" altLang="en-US" sz="1280" dirty="0"/>
              <a:t>의도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특징 요소 설정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시놉시스</a:t>
            </a:r>
            <a:endParaRPr lang="en-US" altLang="ko-KR" sz="128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FE703-2D85-496B-A2DB-9D73E89C07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6342" y="828041"/>
            <a:ext cx="2174240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화면요소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캐릭터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제화 소비 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무기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전투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플레이 흐름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던전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몬스터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스토리텔링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38AC9-885D-4930-B20D-6AA775C1E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6382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분석자료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개요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소개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디자인 컨셉</a:t>
            </a:r>
            <a:endParaRPr lang="en-US" altLang="ko-KR" sz="1759" dirty="0"/>
          </a:p>
        </p:txBody>
      </p:sp>
      <p:sp>
        <p:nvSpPr>
          <p:cNvPr id="10252" name="텍스트 개체 틀 5">
            <a:extLst>
              <a:ext uri="{FF2B5EF4-FFF2-40B4-BE49-F238E27FC236}">
                <a16:creationId xmlns:a16="http://schemas.microsoft.com/office/drawing/2014/main" id="{BEC5A80F-37B7-4A47-9EFF-DAAD6CB18098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-187960" y="-1003297"/>
            <a:ext cx="1755142" cy="8762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5F75997-1841-442F-AA09-E1F5982785BB}"/>
              </a:ext>
            </a:extLst>
          </p:cNvPr>
          <p:cNvSpPr txBox="1">
            <a:spLocks/>
          </p:cNvSpPr>
          <p:nvPr/>
        </p:nvSpPr>
        <p:spPr>
          <a:xfrm>
            <a:off x="7708902" y="828041"/>
            <a:ext cx="2176778" cy="6400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ko-KR" altLang="en-US" sz="2561" b="1" dirty="0"/>
              <a:t>디자인 컨셉</a:t>
            </a:r>
            <a:endParaRPr lang="en-US" altLang="ko-KR" sz="2561" b="1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세계관 컨셉</a:t>
            </a:r>
            <a:endParaRPr lang="en-US" altLang="ko-KR" sz="1280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캐릭터 컨셉</a:t>
            </a:r>
            <a:endParaRPr lang="en-US" altLang="ko-KR" sz="1280" dirty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altLang="ko-KR" sz="1280" dirty="0"/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endParaRPr lang="ko-KR" altLang="en-US" sz="1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53C2A9-A920-4B20-B62E-B8573EA8C779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778001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25A61C-712B-46C5-B7C4-10FF8E615A3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483103" y="4028441"/>
            <a:ext cx="5232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E691BC-C65D-4218-B0DC-7913568DC6A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7180582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153277-0B27-4FE2-A7A6-B21AD076474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9885679" y="4028441"/>
            <a:ext cx="520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29C00E36-4B9B-4BEF-91D5-3F459D3F564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7CF438-E1A0-4AE6-AFE3-C949D74D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463" y="-1143000"/>
            <a:ext cx="2443480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디자인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8300E-38C4-43B7-9C69-7E804C4CA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22E86A-19C4-44D7-B5EC-C253E95D69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BEEE2F-87AA-438D-BD68-8C6417935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05381CF-593F-4694-B4A7-42F31DBE0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11272" name="Google Shape;141;p8">
            <a:extLst>
              <a:ext uri="{FF2B5EF4-FFF2-40B4-BE49-F238E27FC236}">
                <a16:creationId xmlns:a16="http://schemas.microsoft.com/office/drawing/2014/main" id="{E0EDB9EB-FE92-4305-B4A4-0D02B1E8FE86}"/>
              </a:ext>
            </a:extLst>
          </p:cNvPr>
          <p:cNvGraphicFramePr>
            <a:graphicFrameLocks/>
          </p:cNvGraphicFramePr>
          <p:nvPr/>
        </p:nvGraphicFramePr>
        <p:xfrm>
          <a:off x="-909319" y="-15239"/>
          <a:ext cx="7010400" cy="4249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0" name="Google Shape;141;p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09319" y="-15239"/>
                        <a:ext cx="7010400" cy="4249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5C85DAA-B01D-44BD-956C-EA7805464842}"/>
              </a:ext>
            </a:extLst>
          </p:cNvPr>
          <p:cNvSpPr/>
          <p:nvPr/>
        </p:nvSpPr>
        <p:spPr>
          <a:xfrm>
            <a:off x="-810258" y="66039"/>
            <a:ext cx="6830059" cy="4086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0B8AF1-E745-48C0-8526-A1BAAEB83BAE}"/>
              </a:ext>
            </a:extLst>
          </p:cNvPr>
          <p:cNvSpPr/>
          <p:nvPr/>
        </p:nvSpPr>
        <p:spPr>
          <a:xfrm>
            <a:off x="-213360" y="561342"/>
            <a:ext cx="1503679" cy="3126739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5E483-6A22-4AFA-90DF-43CC414365E3}"/>
              </a:ext>
            </a:extLst>
          </p:cNvPr>
          <p:cNvSpPr txBox="1"/>
          <p:nvPr/>
        </p:nvSpPr>
        <p:spPr>
          <a:xfrm>
            <a:off x="6019801" y="1306538"/>
            <a:ext cx="6914072" cy="160332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20" dirty="0">
                <a:latin typeface="+mn-lt"/>
              </a:rPr>
              <a:t>19</a:t>
            </a:r>
            <a:r>
              <a:rPr lang="ko-KR" altLang="en-US" sz="1920" dirty="0">
                <a:latin typeface="+mn-lt"/>
              </a:rPr>
              <a:t>년도 설문조사 결과</a:t>
            </a:r>
            <a:endParaRPr lang="en-US" altLang="ko-KR" sz="192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응답자 중 </a:t>
            </a:r>
            <a:r>
              <a:rPr lang="en-US" altLang="ko-KR" sz="1600" dirty="0">
                <a:latin typeface="+mn-lt"/>
              </a:rPr>
              <a:t>90%</a:t>
            </a:r>
            <a:r>
              <a:rPr lang="ko-KR" altLang="en-US" sz="1600" dirty="0">
                <a:latin typeface="+mn-lt"/>
              </a:rPr>
              <a:t>가 모바일 게임을 플레이 한다고 답</a:t>
            </a:r>
            <a:endParaRPr lang="en-US" altLang="ko-KR" sz="160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다음으로 </a:t>
            </a:r>
            <a:r>
              <a:rPr lang="en-US" altLang="ko-KR" sz="1600" dirty="0">
                <a:latin typeface="+mn-lt"/>
              </a:rPr>
              <a:t>PC, </a:t>
            </a:r>
            <a:r>
              <a:rPr lang="ko-KR" altLang="en-US" sz="1600" dirty="0">
                <a:latin typeface="+mn-lt"/>
              </a:rPr>
              <a:t>콘솔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아케이드 순 </a:t>
            </a:r>
            <a:r>
              <a:rPr lang="en-US" altLang="ko-KR" sz="1600" dirty="0">
                <a:latin typeface="+mn-lt"/>
              </a:rPr>
              <a:t>( </a:t>
            </a:r>
            <a:r>
              <a:rPr lang="ko-KR" altLang="en-US" sz="1600" dirty="0">
                <a:latin typeface="+mn-lt"/>
              </a:rPr>
              <a:t>복수 응답 가능 </a:t>
            </a:r>
            <a:r>
              <a:rPr lang="en-US" altLang="ko-KR" sz="1600" dirty="0">
                <a:latin typeface="+mn-lt"/>
              </a:rPr>
              <a:t>)</a:t>
            </a: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게임이 아닌 인터넷 접속 플랫폼으로 </a:t>
            </a:r>
            <a:r>
              <a:rPr lang="en-US" altLang="ko-KR" sz="1600" dirty="0">
                <a:latin typeface="+mn-lt"/>
              </a:rPr>
              <a:t>97%</a:t>
            </a:r>
            <a:r>
              <a:rPr lang="ko-KR" altLang="en-US" sz="1600" dirty="0">
                <a:latin typeface="+mn-lt"/>
              </a:rPr>
              <a:t>가 스마트폰을 이용한다고 함</a:t>
            </a:r>
          </a:p>
        </p:txBody>
      </p:sp>
      <p:pic>
        <p:nvPicPr>
          <p:cNvPr id="11276" name="그림 11">
            <a:extLst>
              <a:ext uri="{FF2B5EF4-FFF2-40B4-BE49-F238E27FC236}">
                <a16:creationId xmlns:a16="http://schemas.microsoft.com/office/drawing/2014/main" id="{3AB2ADF8-DE13-48BB-93F1-033AACFC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-751839" y="4361182"/>
            <a:ext cx="6703061" cy="281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E5BCD-E69A-4084-9656-0CD09B058309}"/>
              </a:ext>
            </a:extLst>
          </p:cNvPr>
          <p:cNvSpPr/>
          <p:nvPr/>
        </p:nvSpPr>
        <p:spPr>
          <a:xfrm>
            <a:off x="-810258" y="4292602"/>
            <a:ext cx="6830059" cy="299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278" name="TextBox 13">
            <a:extLst>
              <a:ext uri="{FF2B5EF4-FFF2-40B4-BE49-F238E27FC236}">
                <a16:creationId xmlns:a16="http://schemas.microsoft.com/office/drawing/2014/main" id="{9E0AF939-3E10-45F1-9250-DEA9B3F05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008601"/>
            <a:ext cx="6922023" cy="15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600" dirty="0">
                <a:latin typeface="맑은 고딕" panose="020B0503020000020004" pitchFamily="50" charset="-127"/>
              </a:rPr>
              <a:t>24.1%</a:t>
            </a:r>
            <a:r>
              <a:rPr lang="ko-KR" altLang="en-US" sz="16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600" dirty="0"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15.7%</a:t>
            </a:r>
            <a:r>
              <a:rPr lang="ko-KR" altLang="en-US" sz="1600" dirty="0">
                <a:latin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</a:rPr>
              <a:t>RPG </a:t>
            </a:r>
            <a:r>
              <a:rPr lang="ko-KR" altLang="en-US" sz="16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600" dirty="0">
                <a:latin typeface="맑은 고딕" panose="020B0503020000020004" pitchFamily="50" charset="-127"/>
              </a:rPr>
              <a:t>40~50</a:t>
            </a:r>
            <a:r>
              <a:rPr lang="ko-KR" altLang="en-US" sz="16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RPG / MORPG / MMORPG</a:t>
            </a:r>
            <a:r>
              <a:rPr lang="ko-KR" altLang="en-US" sz="1600" dirty="0">
                <a:latin typeface="맑은 고딕" panose="020B0503020000020004" pitchFamily="50" charset="-127"/>
              </a:rPr>
              <a:t>가 매출 순위도 높고 기존 인기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활용해</a:t>
            </a:r>
            <a:br>
              <a:rPr lang="en-US" altLang="ko-KR" sz="1600" dirty="0">
                <a:latin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</a:rPr>
              <a:t>해당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600" dirty="0">
                <a:latin typeface="맑은 고딕" panose="020B0503020000020004" pitchFamily="50" charset="-127"/>
              </a:rPr>
              <a:t>30 ~ 50 </a:t>
            </a:r>
            <a:r>
              <a:rPr lang="ko-KR" altLang="en-US" sz="16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11279" name="TextBox 14">
            <a:extLst>
              <a:ext uri="{FF2B5EF4-FFF2-40B4-BE49-F238E27FC236}">
                <a16:creationId xmlns:a16="http://schemas.microsoft.com/office/drawing/2014/main" id="{74F9F6E4-2BD1-4968-8DD3-CC8F3E65C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1" y="3139442"/>
            <a:ext cx="4934364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2240" b="1" dirty="0">
                <a:latin typeface="맑은 고딕" panose="020B0503020000020004" pitchFamily="50" charset="-127"/>
              </a:rPr>
              <a:t>&lt; </a:t>
            </a:r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 </a:t>
            </a:r>
            <a:r>
              <a:rPr lang="en-US" altLang="ko-KR" sz="2240" b="1" dirty="0">
                <a:latin typeface="맑은 고딕" panose="020B0503020000020004" pitchFamily="50" charset="-127"/>
              </a:rPr>
              <a:t>&gt;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sp>
        <p:nvSpPr>
          <p:cNvPr id="11281" name="TextBox 16">
            <a:extLst>
              <a:ext uri="{FF2B5EF4-FFF2-40B4-BE49-F238E27FC236}">
                <a16:creationId xmlns:a16="http://schemas.microsoft.com/office/drawing/2014/main" id="{DEF6EBEA-AAB3-4BFF-97FE-1ADABF860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3" y="6624319"/>
            <a:ext cx="6830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920" b="1">
                <a:latin typeface="맑은 고딕" panose="020B0503020000020004" pitchFamily="50" charset="-127"/>
              </a:rPr>
              <a:t>&lt; </a:t>
            </a:r>
            <a:r>
              <a:rPr lang="ko-KR" altLang="en-US" sz="1920" b="1">
                <a:latin typeface="맑은 고딕" panose="020B0503020000020004" pitchFamily="50" charset="-127"/>
              </a:rPr>
              <a:t>퍼즐 처럼 한판 한판이 짧은 </a:t>
            </a:r>
            <a:r>
              <a:rPr lang="en-US" altLang="ko-KR" sz="1920" b="1">
                <a:latin typeface="맑은 고딕" panose="020B0503020000020004" pitchFamily="50" charset="-127"/>
              </a:rPr>
              <a:t>RPG </a:t>
            </a:r>
            <a:r>
              <a:rPr lang="ko-KR" altLang="en-US" sz="1920" b="1">
                <a:latin typeface="맑은 고딕" panose="020B0503020000020004" pitchFamily="50" charset="-127"/>
              </a:rPr>
              <a:t>게임을 만들고 싶었음 </a:t>
            </a:r>
            <a:r>
              <a:rPr lang="en-US" altLang="ko-KR" sz="1920" b="1">
                <a:latin typeface="맑은 고딕" panose="020B0503020000020004" pitchFamily="50" charset="-127"/>
              </a:rPr>
              <a:t>&gt;</a:t>
            </a:r>
            <a:endParaRPr lang="ko-KR" altLang="en-US" sz="2240" b="1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텍스트 개체 틀 1">
            <a:extLst>
              <a:ext uri="{FF2B5EF4-FFF2-40B4-BE49-F238E27FC236}">
                <a16:creationId xmlns:a16="http://schemas.microsoft.com/office/drawing/2014/main" id="{3EDA84C1-FF4B-40AE-AD21-A5384304CE8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998C4C4E-CA1B-4E03-B545-64E2FF52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5C758-029E-44DF-A13E-D9567B7C68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4AD17F5A-4172-4FFB-AA8F-840B90A2C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95D6CDC-1A40-459B-9DC4-3A06F73165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731C53B-89A0-4FF2-B135-CD118BDE6B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3CED29E2-B3D0-4879-8036-CD683FB855A5}"/>
              </a:ext>
            </a:extLst>
          </p:cNvPr>
          <p:cNvGraphicFramePr>
            <a:graphicFrameLocks/>
          </p:cNvGraphicFramePr>
          <p:nvPr/>
        </p:nvGraphicFramePr>
        <p:xfrm>
          <a:off x="-751838" y="3655063"/>
          <a:ext cx="13731240" cy="401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9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4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8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317" name="그림 8">
            <a:extLst>
              <a:ext uri="{FF2B5EF4-FFF2-40B4-BE49-F238E27FC236}">
                <a16:creationId xmlns:a16="http://schemas.microsoft.com/office/drawing/2014/main" id="{AAFC1782-B1E5-441F-A750-23F9665C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61" y="-30482"/>
            <a:ext cx="684784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그림 9">
            <a:extLst>
              <a:ext uri="{FF2B5EF4-FFF2-40B4-BE49-F238E27FC236}">
                <a16:creationId xmlns:a16="http://schemas.microsoft.com/office/drawing/2014/main" id="{93F83621-4DE6-42F9-B23B-37D4442E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498" y="-81283"/>
            <a:ext cx="5867400" cy="32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7D5C9695-05C2-4821-AB96-E215D09E706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텍스트 개체 틀 1">
            <a:extLst>
              <a:ext uri="{FF2B5EF4-FFF2-40B4-BE49-F238E27FC236}">
                <a16:creationId xmlns:a16="http://schemas.microsoft.com/office/drawing/2014/main" id="{9810FFF3-98C7-4BF3-BF8C-F5862E228287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E275D2-F1BE-40B0-9C43-E7E39772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F479C-8A3A-4861-99AF-17A304C61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94D1EFB1-640F-49A8-8D1E-70F056275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E61ADB-6C10-4AC8-8F24-ABC157167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EA8E46D-1F2B-44CA-95A9-E6304C142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DDEC451-5DE5-432A-BFDF-30160A97F68D}"/>
              </a:ext>
            </a:extLst>
          </p:cNvPr>
          <p:cNvGraphicFramePr>
            <a:graphicFrameLocks/>
          </p:cNvGraphicFramePr>
          <p:nvPr/>
        </p:nvGraphicFramePr>
        <p:xfrm>
          <a:off x="-751838" y="4025903"/>
          <a:ext cx="13731242" cy="364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카타나</a:t>
                      </a:r>
                      <a:r>
                        <a:rPr lang="ko-KR" altLang="en-US" sz="1600" dirty="0"/>
                        <a:t> 제로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사이버 펑크 분위기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부드럽고 섬세한 도트 연출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박진감 넘치는 액션이 특징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진행하면 할 수 록 올라가는 난이도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시도의 제한이 없어 무한히 도전할 수 있는 게임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체력이라는 것이 따로 없고 적에게 한번 맞으면 그 자리에서 정리가 사망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스테이지를 다시 도전하게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선제 공격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회피를 통해 클리어 시 까지 공격을 받지 않도록 하는 것이 목표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적의 총알 공격을 타이밍에 맞춰 검을 휘두르는 것으로 튕겨 낼 수 있음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정리의 특수 효과와 함께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 내 동작들을 일시적으로 느리게 만들어 유저가 보다 원활하게 동작을 할 수 있음</a:t>
                      </a:r>
                      <a:endParaRPr lang="en-US" altLang="ko-KR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액션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핵 앤 슬래시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PC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 닌텐도 스위치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19.</a:t>
                      </a:r>
                      <a:r>
                        <a:rPr lang="ko-KR" altLang="en-US" sz="1600" dirty="0"/>
                        <a:t> 스토리</a:t>
                      </a: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2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스테이지 클리어 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차별화 된 전투 방식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342" name="그림 8">
            <a:extLst>
              <a:ext uri="{FF2B5EF4-FFF2-40B4-BE49-F238E27FC236}">
                <a16:creationId xmlns:a16="http://schemas.microsoft.com/office/drawing/2014/main" id="{68D999EC-98F0-44F2-BAF8-FE158104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16" y="-161289"/>
            <a:ext cx="676656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그림 9">
            <a:extLst>
              <a:ext uri="{FF2B5EF4-FFF2-40B4-BE49-F238E27FC236}">
                <a16:creationId xmlns:a16="http://schemas.microsoft.com/office/drawing/2014/main" id="{FC85F72E-82C1-4091-9433-76592545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4" y="-161289"/>
            <a:ext cx="692912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5DEB857D-4995-482A-ABE0-0088BB906EE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텍스트 개체 틀 1">
            <a:extLst>
              <a:ext uri="{FF2B5EF4-FFF2-40B4-BE49-F238E27FC236}">
                <a16:creationId xmlns:a16="http://schemas.microsoft.com/office/drawing/2014/main" id="{2F04FCAD-0D52-4593-B110-7027432F9E1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컨셉 </a:t>
            </a:r>
            <a:r>
              <a:rPr lang="en-US" altLang="ko-KR"/>
              <a:t>/ </a:t>
            </a:r>
            <a:r>
              <a:rPr lang="ko-KR" altLang="en-US"/>
              <a:t>특징 </a:t>
            </a:r>
            <a:r>
              <a:rPr lang="en-US" altLang="ko-KR"/>
              <a:t>/ </a:t>
            </a:r>
            <a:r>
              <a:rPr lang="ko-KR" altLang="en-US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1AD70-EF29-49FF-825F-504A1954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7FB2C-B3FE-4E27-B6FD-924F0704A0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2A299EAA-0D8E-4963-B099-0C3A782DC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17B4AFA-2758-4921-AFC9-877D0AA686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3FDF920-1160-4489-AAD0-AB86C035D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F349A0FF-93AA-4706-8681-B65310F5A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54217"/>
              </p:ext>
            </p:extLst>
          </p:nvPr>
        </p:nvGraphicFramePr>
        <p:xfrm>
          <a:off x="5176522" y="117220"/>
          <a:ext cx="13710918" cy="405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5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9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344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658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72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B88B97C6-5085-404F-A346-B15F7C9F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" y="1596579"/>
            <a:ext cx="5331461" cy="309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84286E-2279-4CDE-AE29-0289896A9420}"/>
              </a:ext>
            </a:extLst>
          </p:cNvPr>
          <p:cNvGraphicFramePr>
            <a:graphicFrameLocks noGrp="1"/>
          </p:cNvGraphicFramePr>
          <p:nvPr/>
        </p:nvGraphicFramePr>
        <p:xfrm>
          <a:off x="-759458" y="4203701"/>
          <a:ext cx="13710919" cy="306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76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3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제목 2">
            <a:extLst>
              <a:ext uri="{FF2B5EF4-FFF2-40B4-BE49-F238E27FC236}">
                <a16:creationId xmlns:a16="http://schemas.microsoft.com/office/drawing/2014/main" id="{BFA0B358-32AA-4C62-943C-87309F23DEF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텍스트 개체 틀 1">
            <a:extLst>
              <a:ext uri="{FF2B5EF4-FFF2-40B4-BE49-F238E27FC236}">
                <a16:creationId xmlns:a16="http://schemas.microsoft.com/office/drawing/2014/main" id="{0AA7A6B2-6B70-4FD9-87A8-EF89758A82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F5F3A3-BFC7-4207-94DC-CB6A4F56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8A3613-4055-4F97-8CE1-254DD0228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2CB897B-C142-4A33-A312-F2A54450B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B6D725-D33B-4A26-ACCA-510B9EDB7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D7E9B6-A668-46F0-B98A-B091429D7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F2DD7950-BD85-4433-9B30-4E3EA00E2288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41"/>
          <a:ext cx="13731241" cy="752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2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9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8F6C0E44-DF7D-4689-8A6C-AEDD9F2C9BE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EF716D0-63CF-4CD8-AE39-C10CAC4B05E5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7" name="그림 6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F10152E-DC25-40D4-9AC8-3FB875B91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7F2B34-0FE2-41C4-A86B-D9FB66942DFA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3ABEA35-D97E-4FB9-830E-2349C4DBD362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69D3F17-E02D-4CD7-ABA2-4D266E746B1E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텍스트 개체 틀 1">
            <a:extLst>
              <a:ext uri="{FF2B5EF4-FFF2-40B4-BE49-F238E27FC236}">
                <a16:creationId xmlns:a16="http://schemas.microsoft.com/office/drawing/2014/main" id="{6A19F455-094F-48F4-8AF7-51FBBF0A183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8FAD4B-2B4F-4407-AC79-4CFFBCF4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DA432-6BD7-40D3-9863-180D9422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2D5DDF16-E4A0-456E-9129-D20854020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22F0D9-270D-476C-8577-18D6CC2347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F8C521B-D5F5-4CFC-9625-F3254D23C6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3D925B1D-C22E-426C-94C9-937CB14F2B9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5621"/>
          <a:ext cx="13695680" cy="700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23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23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63D59D4A-EBC2-437A-A3CA-26EF38F10474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텍스트 개체 틀 1">
            <a:extLst>
              <a:ext uri="{FF2B5EF4-FFF2-40B4-BE49-F238E27FC236}">
                <a16:creationId xmlns:a16="http://schemas.microsoft.com/office/drawing/2014/main" id="{ADB52183-4093-4C53-AEC2-4C67AE98B97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4EFC05-79E5-4F22-B703-E9162177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E2607-EAB8-47B9-9534-5855700C2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8F8FAF-4B30-4DB4-8173-B6790C1901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7A8254-3EB5-4E64-9063-2C0AA859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D39006D7-5B0C-4267-9C3C-330EF48067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F44B45A-35D9-4596-9D83-0848A24FAC02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39"/>
          <a:ext cx="13731242" cy="7578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2033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/>
                        <a:t>NO.</a:t>
                      </a:r>
                      <a:endParaRPr lang="ko-KR" altLang="en-US" sz="19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1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중앙에 배치 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모바일 플랫폼의 화면 크기를 고려한 정리 크기와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설계 필수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플레이 중 유저가 피해야 할 장애물이 많아지는 경우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캐릭터가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1300" dirty="0"/>
                        <a:t>이라 생각함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2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UI</a:t>
                      </a:r>
                      <a:endParaRPr lang="ko-KR" altLang="en-US" sz="16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파란색 구간에 배치되는 버튼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유저가 플레이 </a:t>
                      </a:r>
                      <a:r>
                        <a:rPr lang="ko-KR" altLang="en-US" sz="1300" dirty="0" err="1"/>
                        <a:t>할때</a:t>
                      </a:r>
                      <a:r>
                        <a:rPr lang="ko-KR" altLang="en-US" sz="1300" dirty="0"/>
                        <a:t> 손으로 가리게 되는 부분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해당 위치에서 오는 몬스터의 공격은 유저가 피하기 힘들어진다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가로 포맷으로 유저는 주로 양손으로 기기를 잡고 엄지를 활용한 플레이를 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손의 이동을 최소화 하기 위한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배치가 필요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Ui</a:t>
                      </a:r>
                      <a:r>
                        <a:rPr lang="ko-KR" altLang="en-US" sz="1300" dirty="0"/>
                        <a:t>가 배치 되는 곳을 예상함으로 유저의 플레이로 인해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1300" dirty="0"/>
                        <a:t>이 생기는 것을 알 수 있음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3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 크기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 정리 대비 동일 또는 더 큰 크기의 몬스터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보스 몬스터의 경우 위압감을 주는 크기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작은 몬스터의 경우 유저의 플레이를 통해 가려지는 일이 없도록 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크기로 몬스터의 등급을 표시할 수 있지만 객관성이 부족함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보통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1300" dirty="0"/>
                        <a:t>할 계획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444" name="그룹 8">
            <a:extLst>
              <a:ext uri="{FF2B5EF4-FFF2-40B4-BE49-F238E27FC236}">
                <a16:creationId xmlns:a16="http://schemas.microsoft.com/office/drawing/2014/main" id="{7C1C24B2-D4DC-4789-9A6E-9D94D1E6A35E}"/>
              </a:ext>
            </a:extLst>
          </p:cNvPr>
          <p:cNvGrpSpPr>
            <a:grpSpLocks/>
          </p:cNvGrpSpPr>
          <p:nvPr/>
        </p:nvGrpSpPr>
        <p:grpSpPr bwMode="auto">
          <a:xfrm>
            <a:off x="561342" y="233682"/>
            <a:ext cx="4632960" cy="2593340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DC4151-6566-407D-8ECC-4AB9A6514AAD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pic>
          <p:nvPicPr>
            <p:cNvPr id="17473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143516B-F136-4010-A128-C1FB3964A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65" y="3251200"/>
              <a:ext cx="201364" cy="174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76EA368-FFE4-4203-B320-4F38C05D76A8}"/>
                </a:ext>
              </a:extLst>
            </p:cNvPr>
            <p:cNvSpPr/>
            <p:nvPr/>
          </p:nvSpPr>
          <p:spPr>
            <a:xfrm>
              <a:off x="4004206" y="3618983"/>
              <a:ext cx="449686" cy="4514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D3C2D9-CD0A-498F-A375-1B6A9FD02E2B}"/>
                </a:ext>
              </a:extLst>
            </p:cNvPr>
            <p:cNvSpPr/>
            <p:nvPr/>
          </p:nvSpPr>
          <p:spPr>
            <a:xfrm>
              <a:off x="6147653" y="3728704"/>
              <a:ext cx="233461" cy="231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C6BAE6-84F8-4463-ACC1-B98F70129655}"/>
                </a:ext>
              </a:extLst>
            </p:cNvPr>
            <p:cNvSpPr/>
            <p:nvPr/>
          </p:nvSpPr>
          <p:spPr>
            <a:xfrm>
              <a:off x="3792682" y="2592311"/>
              <a:ext cx="694113" cy="147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74B38A5-65EB-48B7-918A-4303354744A5}"/>
                </a:ext>
              </a:extLst>
            </p:cNvPr>
            <p:cNvSpPr/>
            <p:nvPr/>
          </p:nvSpPr>
          <p:spPr>
            <a:xfrm>
              <a:off x="5868755" y="3728704"/>
              <a:ext cx="175487" cy="175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EDF4D6-66DC-4A96-BE31-8E80A3664585}"/>
                </a:ext>
              </a:extLst>
            </p:cNvPr>
            <p:cNvSpPr/>
            <p:nvPr/>
          </p:nvSpPr>
          <p:spPr>
            <a:xfrm>
              <a:off x="6352911" y="3554718"/>
              <a:ext cx="150417" cy="1489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70BB677-579D-49CD-9790-E5FEE859715E}"/>
                </a:ext>
              </a:extLst>
            </p:cNvPr>
            <p:cNvSpPr/>
            <p:nvPr/>
          </p:nvSpPr>
          <p:spPr>
            <a:xfrm>
              <a:off x="6044241" y="3576662"/>
              <a:ext cx="161386" cy="1614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C5D1B4A-B2A5-4A41-9926-0D5CD7E5021E}"/>
                </a:ext>
              </a:extLst>
            </p:cNvPr>
            <p:cNvSpPr/>
            <p:nvPr/>
          </p:nvSpPr>
          <p:spPr>
            <a:xfrm>
              <a:off x="5321925" y="3338411"/>
              <a:ext cx="45438" cy="45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298770A-6A51-4D67-A8B6-0F9A33EA7939}"/>
                </a:ext>
              </a:extLst>
            </p:cNvPr>
            <p:cNvSpPr/>
            <p:nvPr/>
          </p:nvSpPr>
          <p:spPr>
            <a:xfrm>
              <a:off x="6503328" y="2631497"/>
              <a:ext cx="98711" cy="98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5EBBB4-F2EA-4806-B930-CB565931939F}"/>
                </a:ext>
              </a:extLst>
            </p:cNvPr>
            <p:cNvSpPr/>
            <p:nvPr/>
          </p:nvSpPr>
          <p:spPr>
            <a:xfrm>
              <a:off x="3792682" y="3581364"/>
              <a:ext cx="694113" cy="6113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BC8305-BB49-4CF6-8C3F-0104952F4CEF}"/>
                </a:ext>
              </a:extLst>
            </p:cNvPr>
            <p:cNvSpPr/>
            <p:nvPr/>
          </p:nvSpPr>
          <p:spPr>
            <a:xfrm>
              <a:off x="5865621" y="3509262"/>
              <a:ext cx="756788" cy="6677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</p:grpSp>
      <p:grpSp>
        <p:nvGrpSpPr>
          <p:cNvPr id="17445" name="그룹 21">
            <a:extLst>
              <a:ext uri="{FF2B5EF4-FFF2-40B4-BE49-F238E27FC236}">
                <a16:creationId xmlns:a16="http://schemas.microsoft.com/office/drawing/2014/main" id="{826BD40A-86FF-4619-9707-F7CC893952BA}"/>
              </a:ext>
            </a:extLst>
          </p:cNvPr>
          <p:cNvGrpSpPr>
            <a:grpSpLocks/>
          </p:cNvGrpSpPr>
          <p:nvPr/>
        </p:nvGrpSpPr>
        <p:grpSpPr bwMode="auto">
          <a:xfrm>
            <a:off x="6525262" y="193042"/>
            <a:ext cx="5046979" cy="2677160"/>
            <a:chOff x="373059" y="753318"/>
            <a:chExt cx="3313342" cy="1756884"/>
          </a:xfrm>
        </p:grpSpPr>
        <p:pic>
          <p:nvPicPr>
            <p:cNvPr id="17448" name="그림 22">
              <a:extLst>
                <a:ext uri="{FF2B5EF4-FFF2-40B4-BE49-F238E27FC236}">
                  <a16:creationId xmlns:a16="http://schemas.microsoft.com/office/drawing/2014/main" id="{5E9DF290-8E66-4568-8E89-8A3A90239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133" y="1655939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9" name="그림 23">
              <a:extLst>
                <a:ext uri="{FF2B5EF4-FFF2-40B4-BE49-F238E27FC236}">
                  <a16:creationId xmlns:a16="http://schemas.microsoft.com/office/drawing/2014/main" id="{6D1509FC-D2E8-4331-87C8-A373500FF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03" y="1946665"/>
              <a:ext cx="333658" cy="473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50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BABA5BCA-67F3-4E41-B883-C081FEC3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74" y="2016037"/>
              <a:ext cx="376203" cy="326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03D1C5-8C18-401F-AEB4-84A00595EBB1}"/>
                </a:ext>
              </a:extLst>
            </p:cNvPr>
            <p:cNvSpPr/>
            <p:nvPr/>
          </p:nvSpPr>
          <p:spPr>
            <a:xfrm>
              <a:off x="1063408" y="1998473"/>
              <a:ext cx="325164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B478E2-1DA8-48B7-B775-BF99E3391555}"/>
                </a:ext>
              </a:extLst>
            </p:cNvPr>
            <p:cNvSpPr/>
            <p:nvPr/>
          </p:nvSpPr>
          <p:spPr>
            <a:xfrm>
              <a:off x="539810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AADD4-E96D-452B-BF04-B87C40C488D3}"/>
                </a:ext>
              </a:extLst>
            </p:cNvPr>
            <p:cNvSpPr/>
            <p:nvPr/>
          </p:nvSpPr>
          <p:spPr>
            <a:xfrm>
              <a:off x="154698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B04D806-001C-453A-ABF2-61C18DD4904C}"/>
                </a:ext>
              </a:extLst>
            </p:cNvPr>
            <p:cNvSpPr/>
            <p:nvPr/>
          </p:nvSpPr>
          <p:spPr>
            <a:xfrm>
              <a:off x="154698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17455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D91AAAFF-4F80-4EB4-84E8-E785E3A72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2" b="52299"/>
            <a:stretch>
              <a:fillRect/>
            </a:stretch>
          </p:blipFill>
          <p:spPr bwMode="auto">
            <a:xfrm>
              <a:off x="2031314" y="1654172"/>
              <a:ext cx="654409" cy="706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305B0D-BF41-4B67-8B9C-FB74F9CF472F}"/>
                </a:ext>
              </a:extLst>
            </p:cNvPr>
            <p:cNvSpPr/>
            <p:nvPr/>
          </p:nvSpPr>
          <p:spPr>
            <a:xfrm>
              <a:off x="208225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CA4D1A3-8239-4B2D-AA81-A09DB0E1463E}"/>
                </a:ext>
              </a:extLst>
            </p:cNvPr>
            <p:cNvSpPr/>
            <p:nvPr/>
          </p:nvSpPr>
          <p:spPr>
            <a:xfrm>
              <a:off x="208225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2114685-186F-4E14-94EA-846606F0A072}"/>
                </a:ext>
              </a:extLst>
            </p:cNvPr>
            <p:cNvSpPr/>
            <p:nvPr/>
          </p:nvSpPr>
          <p:spPr>
            <a:xfrm>
              <a:off x="2409088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A0FB80-B446-414A-A065-AD9F0809F8BE}"/>
                </a:ext>
              </a:extLst>
            </p:cNvPr>
            <p:cNvSpPr/>
            <p:nvPr/>
          </p:nvSpPr>
          <p:spPr>
            <a:xfrm>
              <a:off x="2409088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1DF8F7-C3E1-4EB5-9AEF-1FC231F95A25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461" name="TextBox 35">
              <a:extLst>
                <a:ext uri="{FF2B5EF4-FFF2-40B4-BE49-F238E27FC236}">
                  <a16:creationId xmlns:a16="http://schemas.microsoft.com/office/drawing/2014/main" id="{FD72B351-AB5A-4BBF-9CCA-31E10588B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25" y="1759371"/>
              <a:ext cx="418002" cy="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유저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17462" name="그룹 36">
              <a:extLst>
                <a:ext uri="{FF2B5EF4-FFF2-40B4-BE49-F238E27FC236}">
                  <a16:creationId xmlns:a16="http://schemas.microsoft.com/office/drawing/2014/main" id="{DA797972-01DB-4DFE-B13F-3ACCD791B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17463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78693DEA-F678-47EC-8EA8-FA46616760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30" r="29190" b="78059"/>
              <a:stretch>
                <a:fillRect/>
              </a:stretch>
            </p:blipFill>
            <p:spPr bwMode="auto">
              <a:xfrm>
                <a:off x="2839117" y="1146175"/>
                <a:ext cx="786582" cy="1264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8C6237B-D6C2-4C1E-8F86-C847D199A3F9}"/>
                  </a:ext>
                </a:extLst>
              </p:cNvPr>
              <p:cNvSpPr/>
              <p:nvPr/>
            </p:nvSpPr>
            <p:spPr>
              <a:xfrm>
                <a:off x="2889331" y="1998472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1169DF-E2AA-4D3F-B749-99673EAA0A28}"/>
                  </a:ext>
                </a:extLst>
              </p:cNvPr>
              <p:cNvSpPr/>
              <p:nvPr/>
            </p:nvSpPr>
            <p:spPr>
              <a:xfrm>
                <a:off x="2889331" y="1680099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4706DC9-C497-4742-BC79-4F105F038003}"/>
                  </a:ext>
                </a:extLst>
              </p:cNvPr>
              <p:cNvSpPr/>
              <p:nvPr/>
            </p:nvSpPr>
            <p:spPr>
              <a:xfrm>
                <a:off x="3216164" y="1998472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87F2398-EE43-4EA3-94D5-099E29F1CCB7}"/>
                  </a:ext>
                </a:extLst>
              </p:cNvPr>
              <p:cNvSpPr/>
              <p:nvPr/>
            </p:nvSpPr>
            <p:spPr>
              <a:xfrm>
                <a:off x="3216164" y="1680099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484D73D-C023-46E2-80B3-90A4CB64B9F9}"/>
                  </a:ext>
                </a:extLst>
              </p:cNvPr>
              <p:cNvSpPr/>
              <p:nvPr/>
            </p:nvSpPr>
            <p:spPr>
              <a:xfrm>
                <a:off x="2889331" y="1356726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27A2460-D7DF-469F-9ADA-826A25819902}"/>
                  </a:ext>
                </a:extLst>
              </p:cNvPr>
              <p:cNvSpPr/>
              <p:nvPr/>
            </p:nvSpPr>
            <p:spPr>
              <a:xfrm>
                <a:off x="3222834" y="1356726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3C948BC-74F6-4EE5-B4ED-B3F4B7C2E8DC}"/>
                  </a:ext>
                </a:extLst>
              </p:cNvPr>
              <p:cNvSpPr/>
              <p:nvPr/>
            </p:nvSpPr>
            <p:spPr>
              <a:xfrm>
                <a:off x="2896001" y="1038354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0364BFD-F4C9-43F9-9C66-071045F32EE5}"/>
                  </a:ext>
                </a:extLst>
              </p:cNvPr>
              <p:cNvSpPr/>
              <p:nvPr/>
            </p:nvSpPr>
            <p:spPr>
              <a:xfrm>
                <a:off x="3222834" y="1038354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48" name="제목 2">
            <a:extLst>
              <a:ext uri="{FF2B5EF4-FFF2-40B4-BE49-F238E27FC236}">
                <a16:creationId xmlns:a16="http://schemas.microsoft.com/office/drawing/2014/main" id="{CCF1AA18-5AC6-4447-934B-DBDA735A692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텍스트 개체 틀 1">
            <a:extLst>
              <a:ext uri="{FF2B5EF4-FFF2-40B4-BE49-F238E27FC236}">
                <a16:creationId xmlns:a16="http://schemas.microsoft.com/office/drawing/2014/main" id="{C5BC8F96-1B1E-4A6A-9BC7-E29EB1BD28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A1CCD3-595D-4E7B-9F96-0B218561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92F3E-DB9A-4E5E-B6D8-AEBED3569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A83802-62D4-4CF2-947D-7AB6B26080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37472FC-83C6-456B-9578-7AEDE3062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5F288CD1-4F6B-4214-A203-5A2C41D12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18439" name="그룹 27">
            <a:extLst>
              <a:ext uri="{FF2B5EF4-FFF2-40B4-BE49-F238E27FC236}">
                <a16:creationId xmlns:a16="http://schemas.microsoft.com/office/drawing/2014/main" id="{229BF3A8-6EA8-451B-B505-F5B2DF68F06D}"/>
              </a:ext>
            </a:extLst>
          </p:cNvPr>
          <p:cNvGrpSpPr>
            <a:grpSpLocks/>
          </p:cNvGrpSpPr>
          <p:nvPr/>
        </p:nvGrpSpPr>
        <p:grpSpPr bwMode="auto">
          <a:xfrm>
            <a:off x="5064761" y="2344424"/>
            <a:ext cx="2098041" cy="2169160"/>
            <a:chOff x="3927379" y="2179593"/>
            <a:chExt cx="1311466" cy="13558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C71CA-F95F-4D61-8EFA-93F70ADA7586}"/>
                </a:ext>
              </a:extLst>
            </p:cNvPr>
            <p:cNvSpPr/>
            <p:nvPr/>
          </p:nvSpPr>
          <p:spPr>
            <a:xfrm>
              <a:off x="3927379" y="2224046"/>
              <a:ext cx="1311466" cy="131136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오각형 8">
              <a:extLst>
                <a:ext uri="{FF2B5EF4-FFF2-40B4-BE49-F238E27FC236}">
                  <a16:creationId xmlns:a16="http://schemas.microsoft.com/office/drawing/2014/main" id="{8072C077-9363-4574-8B14-B0CDE069832F}"/>
                </a:ext>
              </a:extLst>
            </p:cNvPr>
            <p:cNvSpPr/>
            <p:nvPr/>
          </p:nvSpPr>
          <p:spPr>
            <a:xfrm>
              <a:off x="4184591" y="2441547"/>
              <a:ext cx="804980" cy="766813"/>
            </a:xfrm>
            <a:prstGeom prst="pentag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9B28E-66EB-46E8-8357-53E34D08AF58}"/>
                </a:ext>
              </a:extLst>
            </p:cNvPr>
            <p:cNvSpPr txBox="1"/>
            <p:nvPr/>
          </p:nvSpPr>
          <p:spPr>
            <a:xfrm>
              <a:off x="4446735" y="2179593"/>
              <a:ext cx="272751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HP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446E3D-C349-4B93-BF10-25B7D05623A3}"/>
                </a:ext>
              </a:extLst>
            </p:cNvPr>
            <p:cNvSpPr txBox="1"/>
            <p:nvPr/>
          </p:nvSpPr>
          <p:spPr>
            <a:xfrm rot="4500000">
              <a:off x="4961815" y="2612098"/>
              <a:ext cx="304791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MP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95FB-D3E9-45A1-AAAE-6CBE7323EDE4}"/>
                </a:ext>
              </a:extLst>
            </p:cNvPr>
            <p:cNvSpPr txBox="1"/>
            <p:nvPr/>
          </p:nvSpPr>
          <p:spPr>
            <a:xfrm rot="17974902">
              <a:off x="3849835" y="2543832"/>
              <a:ext cx="472636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Power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F30B96-FD6D-46F2-8054-72A2631192DA}"/>
                </a:ext>
              </a:extLst>
            </p:cNvPr>
            <p:cNvSpPr txBox="1"/>
            <p:nvPr/>
          </p:nvSpPr>
          <p:spPr>
            <a:xfrm rot="12600000">
              <a:off x="4063286" y="3184438"/>
              <a:ext cx="460129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Speed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59B65-3A96-4655-811D-C607CD72EA76}"/>
                </a:ext>
              </a:extLst>
            </p:cNvPr>
            <p:cNvSpPr txBox="1"/>
            <p:nvPr/>
          </p:nvSpPr>
          <p:spPr>
            <a:xfrm rot="7396121">
              <a:off x="4760526" y="3104256"/>
              <a:ext cx="458088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Shield</a:t>
              </a:r>
              <a:endParaRPr lang="ko-KR" altLang="en-US" sz="1680" b="1" dirty="0">
                <a:latin typeface="+mn-lt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9ADD698-6195-431A-99C6-EC13A43E858C}"/>
              </a:ext>
            </a:extLst>
          </p:cNvPr>
          <p:cNvGraphicFramePr>
            <a:graphicFrameLocks noGrp="1"/>
          </p:cNvGraphicFramePr>
          <p:nvPr/>
        </p:nvGraphicFramePr>
        <p:xfrm>
          <a:off x="3403601" y="129541"/>
          <a:ext cx="5384800" cy="1735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58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B051E95-9553-4BE7-9AD5-416E8F48E779}"/>
              </a:ext>
            </a:extLst>
          </p:cNvPr>
          <p:cNvGraphicFramePr>
            <a:graphicFrameLocks noGrp="1"/>
          </p:cNvGraphicFramePr>
          <p:nvPr/>
        </p:nvGraphicFramePr>
        <p:xfrm>
          <a:off x="7622542" y="2032002"/>
          <a:ext cx="5356859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D1F91A6-58A2-4976-82D9-A6282BAA6CDC}"/>
              </a:ext>
            </a:extLst>
          </p:cNvPr>
          <p:cNvGraphicFramePr>
            <a:graphicFrameLocks noGrp="1"/>
          </p:cNvGraphicFramePr>
          <p:nvPr/>
        </p:nvGraphicFramePr>
        <p:xfrm>
          <a:off x="-581659" y="2245361"/>
          <a:ext cx="4330699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9A916D-8116-40A8-B1CC-BD39336F6E3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5138422"/>
          <a:ext cx="6228080" cy="203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09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7DF965-E315-478C-8348-8313A6C878E3}"/>
              </a:ext>
            </a:extLst>
          </p:cNvPr>
          <p:cNvGraphicFramePr>
            <a:graphicFrameLocks noGrp="1"/>
          </p:cNvGraphicFramePr>
          <p:nvPr/>
        </p:nvGraphicFramePr>
        <p:xfrm>
          <a:off x="6471922" y="4993642"/>
          <a:ext cx="6342380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643E44-DE95-4982-A6B9-959ED8271154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V="1">
            <a:off x="3749040" y="3016010"/>
            <a:ext cx="1417158" cy="10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B8C8D2-0A7B-4B2C-9855-9DDB66DFC4B8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6096001" y="1864955"/>
            <a:ext cx="17778" cy="479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6A16D-1A41-40C6-AFE3-E8AF929744A0}"/>
              </a:ext>
            </a:extLst>
          </p:cNvPr>
          <p:cNvCxnSpPr>
            <a:endCxn id="13" idx="0"/>
          </p:cNvCxnSpPr>
          <p:nvPr/>
        </p:nvCxnSpPr>
        <p:spPr>
          <a:xfrm flipV="1">
            <a:off x="2677161" y="4279432"/>
            <a:ext cx="2885354" cy="858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7A9E45-4B4F-49BF-9C40-55ED5043BDA9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6910700" y="4095470"/>
            <a:ext cx="2732412" cy="898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6351E14-26F4-4AEF-84C0-4280928816C6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 flipV="1">
            <a:off x="7132870" y="3166428"/>
            <a:ext cx="489672" cy="3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">
            <a:extLst>
              <a:ext uri="{FF2B5EF4-FFF2-40B4-BE49-F238E27FC236}">
                <a16:creationId xmlns:a16="http://schemas.microsoft.com/office/drawing/2014/main" id="{E00F2C2E-C819-40FD-A7E6-49F12516A66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텍스트 개체 틀 1">
            <a:extLst>
              <a:ext uri="{FF2B5EF4-FFF2-40B4-BE49-F238E27FC236}">
                <a16:creationId xmlns:a16="http://schemas.microsoft.com/office/drawing/2014/main" id="{701A998B-6A1B-4204-91F5-56A798377B1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DD5AFC-CE8A-4253-8A34-0D4C5F1E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109B-A858-42EB-8C20-977A293C12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ECB16-8C94-4BA7-B7C3-EB63E9E130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D84D09-1755-429A-917C-C94663AF2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D934FCE7-B6B3-4EF2-AA4C-FB8BC58933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1C19A833-FA80-4E16-B9D7-B1E92068093B}"/>
              </a:ext>
            </a:extLst>
          </p:cNvPr>
          <p:cNvGraphicFramePr>
            <a:graphicFrameLocks noGrp="1"/>
          </p:cNvGraphicFramePr>
          <p:nvPr/>
        </p:nvGraphicFramePr>
        <p:xfrm>
          <a:off x="-756918" y="149861"/>
          <a:ext cx="13731242" cy="807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3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3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스킬 액션에 관심이 있는 유저의 경우 여러 스킬을 수집하려 할 것임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84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4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23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DA0E39AA-15F0-4A00-BEBE-88963628FF4E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텍스트 개체 틀 1">
            <a:extLst>
              <a:ext uri="{FF2B5EF4-FFF2-40B4-BE49-F238E27FC236}">
                <a16:creationId xmlns:a16="http://schemas.microsoft.com/office/drawing/2014/main" id="{7486FFA3-58EB-40A1-AE63-21B39D030DB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4.  </a:t>
            </a:r>
            <a:r>
              <a:rPr lang="ko-KR" altLang="en-US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A404D5-8DC2-47C0-A385-2251978E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7A88C-2C13-4075-9C71-0D2B9FE17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BE4495-771C-44E3-9FA8-2046871E7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3224BE-85EB-4BAD-8B7F-E5CD5C524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3390DEA2-44C0-41B0-A0C8-450EF35FEA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25268151-0049-49BC-A88E-2CDBB7F2D00A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320040"/>
          <a:ext cx="13721078" cy="6815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9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6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7665EF8-A68F-4482-BDE1-9E5BF21DFF6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텍스트 개체 틀 1">
            <a:extLst>
              <a:ext uri="{FF2B5EF4-FFF2-40B4-BE49-F238E27FC236}">
                <a16:creationId xmlns:a16="http://schemas.microsoft.com/office/drawing/2014/main" id="{0E584FAD-CBEC-4CAC-B044-F0AFF9820ED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5.  </a:t>
            </a:r>
            <a:r>
              <a:rPr lang="ko-KR" altLang="en-US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4F9BF9-2D5E-4B25-84D0-875F8720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DF91BA-02F1-42CF-98C8-82A8140D6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DE8F02-1423-464D-B0DA-C13EA5077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82793-7098-4528-903E-CFFE89EC6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C26626A-3770-40E7-8996-EA3F0344E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FB8F737-33DC-41E4-9FCA-AA494A1C540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66041"/>
          <a:ext cx="13733781" cy="748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7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1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단일공격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다중공격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회 이상의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0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즉살기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많은 에너지를 소비하는 대신 강력한 데미지를 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 </a:t>
                      </a:r>
                      <a:r>
                        <a:rPr lang="ko-KR" altLang="en-US" sz="1600" dirty="0"/>
                        <a:t>보스 몬스터의 경우 절반의 데미지 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화려한 이펙트 연출로 액션 성 부여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에너지 코스트를 사용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하기 때문에 결정적인 상황에 사용하지 않으면 사용 이후 플레이가 힘들어 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5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대쉬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600" dirty="0"/>
                        <a:t>를 원하는 방향으로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근접공격 몬스터의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600" dirty="0"/>
                        <a:t>로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유저는 대게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텔레포트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600" dirty="0"/>
                        <a:t>의 위치로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스킬 외로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600" dirty="0"/>
                        <a:t>을 위한 장치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정지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주변 시간 정지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멈춤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부가</a:t>
                      </a:r>
                      <a:br>
                        <a:rPr lang="en-US" altLang="ko-KR" sz="2300" b="1" dirty="0"/>
                      </a:br>
                      <a:r>
                        <a:rPr lang="ko-KR" altLang="en-US" sz="2300" b="1" dirty="0"/>
                        <a:t>설명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에너지 시스템 사용 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유저는 두개의 스킬을 선택 후 룸에 들어가게 되는데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600" dirty="0"/>
                        <a:t>하게 됨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600" dirty="0"/>
                        <a:t>하게 되며 유저는 이런 점을 고려한 전략적인 스킬 선택을 필수로 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유저의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게임의 숙련도를 쌓아가는 즐거움을 의도함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26B2E586-7B1C-4173-B13B-0DAF5F7193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텍스트 개체 틀 1">
            <a:extLst>
              <a:ext uri="{FF2B5EF4-FFF2-40B4-BE49-F238E27FC236}">
                <a16:creationId xmlns:a16="http://schemas.microsoft.com/office/drawing/2014/main" id="{9B7A80F8-209D-4119-9536-DD0F1C92E8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9.  </a:t>
            </a:r>
            <a:r>
              <a:rPr lang="ko-KR" altLang="en-US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5B2858-E5E9-4ADF-A3B1-06C12D77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8CC52D-73E7-4A80-B206-528DDBFBB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D1223F-62DC-45C1-808C-5E0EF02A4A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F29A7F-97A5-40E0-A9FA-530CE0204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2F1317F-D7B0-42DB-A2A1-7052FEE2C2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94561D-A579-4BBA-8E09-BD7A21AAFA3B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1"/>
          <a:ext cx="13731242" cy="659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8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43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9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72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9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64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14C438C-AF56-4058-BE1B-5ED059AB17E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텍스트 개체 틀 1">
            <a:extLst>
              <a:ext uri="{FF2B5EF4-FFF2-40B4-BE49-F238E27FC236}">
                <a16:creationId xmlns:a16="http://schemas.microsoft.com/office/drawing/2014/main" id="{8E37B28B-BFE5-443B-A8C5-A488A4F8747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10.  </a:t>
            </a:r>
            <a:r>
              <a:rPr lang="ko-KR" altLang="en-US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2772FB-203C-4642-89C2-20080BEA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0ABB45-A85E-4807-8180-240D2BA69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542C89-04F6-4CF8-80A3-13EF447308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E8563E2-BB6E-4136-892B-81D9675B0D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B29A0325-3E99-40CF-8A61-53E32DEAC7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5007BF6-2271-4F74-A558-E3E9EAB832EC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279402"/>
          <a:ext cx="13731242" cy="735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0076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등급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종류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일반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작은 덩치로 빠르게 움직이며 유저를 따라 움직임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원거리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조금 더 큰 덩치로 생성된 자리에서 유저를 멀리서 공격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고급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희귀 몬스터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특수 스킬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보다 높은 공략 난이도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처치 시 일반 몬스터 보다 큰 보상을 지급</a:t>
                      </a:r>
                      <a:endParaRPr lang="en-US" altLang="ko-KR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600" dirty="0"/>
                        <a:t>이 필요한 몬스터 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전반적인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600" dirty="0"/>
                        <a:t>하게 하는 요소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한번 한번이 유저에게 치명적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보스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스테이지</a:t>
                      </a:r>
                      <a:r>
                        <a:rPr lang="en-US" altLang="ko-KR" sz="16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쳅터</a:t>
                      </a:r>
                      <a:endParaRPr lang="ko-KR" altLang="en-US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유저가 공략해야 하는 대상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큰 크기로 도전 욕구 자극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패턴이 존재함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확정적으로 무기와 도움 아이템 드랍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최종 몬스터로 어려운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6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600" dirty="0"/>
                        <a:t>주는 존재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제목 2">
            <a:extLst>
              <a:ext uri="{FF2B5EF4-FFF2-40B4-BE49-F238E27FC236}">
                <a16:creationId xmlns:a16="http://schemas.microsoft.com/office/drawing/2014/main" id="{7F876896-C0EF-4A7B-926C-5461198D44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  <p:grpSp>
        <p:nvGrpSpPr>
          <p:cNvPr id="26665" name="그룹 51">
            <a:extLst>
              <a:ext uri="{FF2B5EF4-FFF2-40B4-BE49-F238E27FC236}">
                <a16:creationId xmlns:a16="http://schemas.microsoft.com/office/drawing/2014/main" id="{FEBF781D-66C6-4C66-AE10-CF5E8042B32E}"/>
              </a:ext>
            </a:extLst>
          </p:cNvPr>
          <p:cNvGrpSpPr>
            <a:grpSpLocks/>
          </p:cNvGrpSpPr>
          <p:nvPr/>
        </p:nvGrpSpPr>
        <p:grpSpPr bwMode="auto">
          <a:xfrm>
            <a:off x="1125224" y="637542"/>
            <a:ext cx="9979660" cy="2847340"/>
            <a:chOff x="1465308" y="1113414"/>
            <a:chExt cx="6237209" cy="17791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2D4E2E-2E24-469A-BA07-6E55F5F7031D}"/>
                </a:ext>
              </a:extLst>
            </p:cNvPr>
            <p:cNvSpPr/>
            <p:nvPr/>
          </p:nvSpPr>
          <p:spPr>
            <a:xfrm>
              <a:off x="1465308" y="1113414"/>
              <a:ext cx="6237209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26667" name="그림 10">
              <a:extLst>
                <a:ext uri="{FF2B5EF4-FFF2-40B4-BE49-F238E27FC236}">
                  <a16:creationId xmlns:a16="http://schemas.microsoft.com/office/drawing/2014/main" id="{AEE0A875-2D95-45F0-9128-4002B2A6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8858" r="25552" b="13805"/>
            <a:stretch>
              <a:fillRect/>
            </a:stretch>
          </p:blipFill>
          <p:spPr bwMode="auto">
            <a:xfrm>
              <a:off x="2239581" y="2338839"/>
              <a:ext cx="337694" cy="529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DC13FD-2386-4EA3-B876-DB1B7CD93B48}"/>
                </a:ext>
              </a:extLst>
            </p:cNvPr>
            <p:cNvSpPr/>
            <p:nvPr/>
          </p:nvSpPr>
          <p:spPr>
            <a:xfrm>
              <a:off x="2232060" y="2338689"/>
              <a:ext cx="471482" cy="47138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pic>
          <p:nvPicPr>
            <p:cNvPr id="26669" name="그림 9">
              <a:extLst>
                <a:ext uri="{FF2B5EF4-FFF2-40B4-BE49-F238E27FC236}">
                  <a16:creationId xmlns:a16="http://schemas.microsoft.com/office/drawing/2014/main" id="{9984AE79-7561-4731-8713-88FAB5EEE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4" t="10971" r="12904" b="13521"/>
            <a:stretch>
              <a:fillRect/>
            </a:stretch>
          </p:blipFill>
          <p:spPr bwMode="auto">
            <a:xfrm>
              <a:off x="3466318" y="1907234"/>
              <a:ext cx="482587" cy="96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70" name="그룹 43">
              <a:extLst>
                <a:ext uri="{FF2B5EF4-FFF2-40B4-BE49-F238E27FC236}">
                  <a16:creationId xmlns:a16="http://schemas.microsoft.com/office/drawing/2014/main" id="{9DDC47CD-1870-47A3-874E-A755CF3EC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3600" y="1906715"/>
              <a:ext cx="464213" cy="908646"/>
              <a:chOff x="2728935" y="1907234"/>
              <a:chExt cx="464213" cy="90864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A05280-65DF-4876-A55F-B23C8DA08B1A}"/>
                  </a:ext>
                </a:extLst>
              </p:cNvPr>
              <p:cNvSpPr/>
              <p:nvPr/>
            </p:nvSpPr>
            <p:spPr>
              <a:xfrm>
                <a:off x="2732455" y="2355079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16B8AC8-6277-4B86-BE44-3FE688E155BB}"/>
                  </a:ext>
                </a:extLst>
              </p:cNvPr>
              <p:cNvSpPr/>
              <p:nvPr/>
            </p:nvSpPr>
            <p:spPr>
              <a:xfrm>
                <a:off x="2729280" y="1907505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pic>
          <p:nvPicPr>
            <p:cNvPr id="26671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AE121C5F-BB25-49D4-8A2D-1089C6C22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9" t="31281" r="18889" b="53169"/>
            <a:stretch>
              <a:fillRect/>
            </a:stretch>
          </p:blipFill>
          <p:spPr bwMode="auto">
            <a:xfrm>
              <a:off x="4583112" y="1936797"/>
              <a:ext cx="806528" cy="884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FF4701-C52F-4A21-B393-99638397708A}"/>
                </a:ext>
              </a:extLst>
            </p:cNvPr>
            <p:cNvSpPr/>
            <p:nvPr/>
          </p:nvSpPr>
          <p:spPr>
            <a:xfrm>
              <a:off x="4600581" y="2372018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F5FD4C-F224-4F57-9919-40D6EB86D80E}"/>
                </a:ext>
              </a:extLst>
            </p:cNvPr>
            <p:cNvSpPr/>
            <p:nvPr/>
          </p:nvSpPr>
          <p:spPr>
            <a:xfrm>
              <a:off x="4600581" y="1930792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4B45BC-988C-4B1F-99E8-6577964D4F47}"/>
                </a:ext>
              </a:extLst>
            </p:cNvPr>
            <p:cNvSpPr/>
            <p:nvPr/>
          </p:nvSpPr>
          <p:spPr>
            <a:xfrm>
              <a:off x="5049838" y="2372018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B63781-F7AA-4F79-B0B7-80B6890071FC}"/>
                </a:ext>
              </a:extLst>
            </p:cNvPr>
            <p:cNvSpPr/>
            <p:nvPr/>
          </p:nvSpPr>
          <p:spPr>
            <a:xfrm>
              <a:off x="5049838" y="1930792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6676" name="TextBox 20">
              <a:extLst>
                <a:ext uri="{FF2B5EF4-FFF2-40B4-BE49-F238E27FC236}">
                  <a16:creationId xmlns:a16="http://schemas.microsoft.com/office/drawing/2014/main" id="{50FC4248-9CBE-47F7-99FC-E1455D3DC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146" y="2342098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근거리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7" name="TextBox 21">
              <a:extLst>
                <a:ext uri="{FF2B5EF4-FFF2-40B4-BE49-F238E27FC236}">
                  <a16:creationId xmlns:a16="http://schemas.microsoft.com/office/drawing/2014/main" id="{3A003201-6DF2-49D1-BC20-2809DC908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741" y="1934531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원거리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8" name="TextBox 22">
              <a:extLst>
                <a:ext uri="{FF2B5EF4-FFF2-40B4-BE49-F238E27FC236}">
                  <a16:creationId xmlns:a16="http://schemas.microsoft.com/office/drawing/2014/main" id="{E80BB794-5217-4CE8-8EDA-317E994AB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774" y="1902381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고급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26679" name="그룹 50">
              <a:extLst>
                <a:ext uri="{FF2B5EF4-FFF2-40B4-BE49-F238E27FC236}">
                  <a16:creationId xmlns:a16="http://schemas.microsoft.com/office/drawing/2014/main" id="{7EDC73EC-DCD8-4A26-986B-095B837D12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0897" y="1429068"/>
              <a:ext cx="974670" cy="1441421"/>
              <a:chOff x="6260897" y="1429068"/>
              <a:chExt cx="974670" cy="1441421"/>
            </a:xfrm>
          </p:grpSpPr>
          <p:pic>
            <p:nvPicPr>
              <p:cNvPr id="26685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5CB7CB7A-A953-4D69-8465-486F2F3D98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6260897" y="1429068"/>
                <a:ext cx="974670" cy="144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F3472DA-E476-4562-B5D2-23E725730C60}"/>
                  </a:ext>
                </a:extLst>
              </p:cNvPr>
              <p:cNvSpPr/>
              <p:nvPr/>
            </p:nvSpPr>
            <p:spPr>
              <a:xfrm>
                <a:off x="6261085" y="2352972"/>
                <a:ext cx="466719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9DB8747-5431-47E9-8E29-D0A3947FFA8A}"/>
                  </a:ext>
                </a:extLst>
              </p:cNvPr>
              <p:cNvSpPr/>
              <p:nvPr/>
            </p:nvSpPr>
            <p:spPr>
              <a:xfrm>
                <a:off x="6261085" y="1895875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E213B74-D2DF-4230-AE66-19B7A6A8C8DA}"/>
                  </a:ext>
                </a:extLst>
              </p:cNvPr>
              <p:cNvSpPr/>
              <p:nvPr/>
            </p:nvSpPr>
            <p:spPr>
              <a:xfrm>
                <a:off x="6727804" y="2352972"/>
                <a:ext cx="468307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B7E3DE-137E-4FA7-BBC1-E9A6CEF8ABEC}"/>
                  </a:ext>
                </a:extLst>
              </p:cNvPr>
              <p:cNvSpPr/>
              <p:nvPr/>
            </p:nvSpPr>
            <p:spPr>
              <a:xfrm>
                <a:off x="6727804" y="1895875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12610B8-873A-4F41-9DDE-6C1AA58D07E7}"/>
                  </a:ext>
                </a:extLst>
              </p:cNvPr>
              <p:cNvSpPr/>
              <p:nvPr/>
            </p:nvSpPr>
            <p:spPr>
              <a:xfrm>
                <a:off x="6261085" y="1434017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0781287-5618-4AE2-9A26-1C07531ECFB1}"/>
                  </a:ext>
                </a:extLst>
              </p:cNvPr>
              <p:cNvSpPr/>
              <p:nvPr/>
            </p:nvSpPr>
            <p:spPr>
              <a:xfrm>
                <a:off x="6737329" y="1434017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A656A82-6AB5-41B7-906E-2CAEFD20BB48}"/>
                </a:ext>
              </a:extLst>
            </p:cNvPr>
            <p:cNvCxnSpPr/>
            <p:nvPr/>
          </p:nvCxnSpPr>
          <p:spPr>
            <a:xfrm>
              <a:off x="1531982" y="2341863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DCFC9DA-97BB-4198-B385-558D1FA58285}"/>
                </a:ext>
              </a:extLst>
            </p:cNvPr>
            <p:cNvCxnSpPr/>
            <p:nvPr/>
          </p:nvCxnSpPr>
          <p:spPr>
            <a:xfrm>
              <a:off x="1531982" y="1906986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BBA05E9-952D-46EE-BD69-754171FD4B91}"/>
                </a:ext>
              </a:extLst>
            </p:cNvPr>
            <p:cNvCxnSpPr/>
            <p:nvPr/>
          </p:nvCxnSpPr>
          <p:spPr>
            <a:xfrm>
              <a:off x="1531982" y="2841812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CF6B79B-29A3-4CC3-AC6D-3AC33DCC4E07}"/>
                </a:ext>
              </a:extLst>
            </p:cNvPr>
            <p:cNvCxnSpPr/>
            <p:nvPr/>
          </p:nvCxnSpPr>
          <p:spPr>
            <a:xfrm>
              <a:off x="1531982" y="1437191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84" name="TextBox 49">
              <a:extLst>
                <a:ext uri="{FF2B5EF4-FFF2-40B4-BE49-F238E27FC236}">
                  <a16:creationId xmlns:a16="http://schemas.microsoft.com/office/drawing/2014/main" id="{A357187E-9609-462F-8D64-32297CB81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879" y="1462906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보스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텍스트 개체 틀 1">
            <a:extLst>
              <a:ext uri="{FF2B5EF4-FFF2-40B4-BE49-F238E27FC236}">
                <a16:creationId xmlns:a16="http://schemas.microsoft.com/office/drawing/2014/main" id="{1263F01D-5EE3-45AE-A2BB-6F08B14F807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022166" y="502861"/>
            <a:ext cx="9810002" cy="29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32500" lnSpcReduction="20000"/>
          </a:bodyPr>
          <a:lstStyle/>
          <a:p>
            <a:pPr eaLnBrk="1" hangingPunct="1"/>
            <a:r>
              <a:rPr lang="ko-KR" altLang="en-US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CDADBC-02C0-403C-AD80-2ABE526D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83" y="-1056744"/>
            <a:ext cx="1533018" cy="51826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4E38E-2FEB-4764-87C4-157B2A87E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3084" y="-1056744"/>
            <a:ext cx="1533018" cy="51826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3BD26-A5A8-45E9-96DE-50278D323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8323" y="-1056744"/>
            <a:ext cx="1533018" cy="51826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DD016A-0230-4FDB-879A-A3AB6C2BB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86263" y="-1059285"/>
            <a:ext cx="1533018" cy="51826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FFAEB984-72FD-43B9-8884-339C7B167312}"/>
              </a:ext>
            </a:extLst>
          </p:cNvPr>
          <p:cNvSpPr txBox="1">
            <a:spLocks/>
          </p:cNvSpPr>
          <p:nvPr/>
        </p:nvSpPr>
        <p:spPr>
          <a:xfrm>
            <a:off x="7712109" y="-1056744"/>
            <a:ext cx="2094833" cy="51826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7">
            <a:extLst>
              <a:ext uri="{FF2B5EF4-FFF2-40B4-BE49-F238E27FC236}">
                <a16:creationId xmlns:a16="http://schemas.microsoft.com/office/drawing/2014/main" id="{133E9993-FFA2-454E-A5D8-D40DBE432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8199" y="-91438"/>
            <a:ext cx="13868400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/>
              <a:t>오브젝트</a:t>
            </a:r>
            <a:r>
              <a:rPr lang="en-US" altLang="ko-KR" sz="1600"/>
              <a:t>, </a:t>
            </a:r>
            <a:r>
              <a:rPr lang="ko-KR" altLang="en-US" sz="1600"/>
              <a:t>아이템을 활용한 보스 공략</a:t>
            </a:r>
            <a:r>
              <a:rPr lang="en-US" altLang="ko-KR" sz="160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스테이지에 귀속된 스킬을 해당 스테이지를 클리어 하면서 획득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게임에서 획득한 스킬을 사용한 스테이지 공략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스킬</a:t>
            </a:r>
            <a:r>
              <a:rPr lang="en-US" altLang="ko-KR" sz="1600"/>
              <a:t>(</a:t>
            </a:r>
            <a:r>
              <a:rPr lang="ko-KR" altLang="en-US" sz="1600"/>
              <a:t>페시브</a:t>
            </a:r>
            <a:r>
              <a:rPr lang="en-US" altLang="ko-KR" sz="1600"/>
              <a:t>, </a:t>
            </a:r>
            <a:r>
              <a:rPr lang="ko-KR" altLang="en-US" sz="1600"/>
              <a:t>액티브</a:t>
            </a:r>
            <a:r>
              <a:rPr lang="en-US" altLang="ko-KR" sz="1600"/>
              <a:t>, </a:t>
            </a:r>
            <a:r>
              <a:rPr lang="ko-KR" altLang="en-US" sz="1600"/>
              <a:t>버프</a:t>
            </a:r>
            <a:r>
              <a:rPr lang="en-US" altLang="ko-KR" sz="1600"/>
              <a:t>)</a:t>
            </a:r>
            <a:r>
              <a:rPr lang="ko-KR" altLang="en-US" sz="1600"/>
              <a:t>이 스테이지에 귀속됨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선택한 스테이지를 클리어하면서 스킬을 획득함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보스를 클리어하기 위해 유저는 이전 스테이지에서 획득한 스킬을 조합하면서 다양한 방식의 도전을 시도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쳅터 전까지 스테이지 사이마다 세이브를 지원</a:t>
            </a:r>
            <a:r>
              <a:rPr lang="en-US" altLang="ko-KR" sz="1600"/>
              <a:t>, </a:t>
            </a:r>
            <a:r>
              <a:rPr lang="ko-KR" altLang="en-US" sz="1600"/>
              <a:t>최종 쳅터에서는 스테이지 사이 세이브를 지원</a:t>
            </a:r>
            <a:r>
              <a:rPr lang="en-US" altLang="ko-KR" sz="1600"/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쳅터의 시작부터 최종 보스까지 한번의 시도로 클리어하는 것이 목적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최종보스를 클리어 하면 최종 챕터를 진행하던 방식으로 다른 하위 챕터를 도전</a:t>
            </a:r>
            <a:r>
              <a:rPr lang="en-US" altLang="ko-KR" sz="1600"/>
              <a:t> ( </a:t>
            </a:r>
            <a:r>
              <a:rPr lang="ko-KR" altLang="en-US" sz="1600"/>
              <a:t>하드 모드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이때 하위 챕터의 몬스터 배치</a:t>
            </a:r>
            <a:r>
              <a:rPr lang="en-US" altLang="ko-KR" sz="1600"/>
              <a:t> </a:t>
            </a:r>
            <a:r>
              <a:rPr lang="ko-KR" altLang="en-US" sz="1600"/>
              <a:t>방식</a:t>
            </a:r>
            <a:r>
              <a:rPr lang="en-US" altLang="ko-KR" sz="1600"/>
              <a:t>, </a:t>
            </a:r>
            <a:r>
              <a:rPr lang="ko-KR" altLang="en-US" sz="1600"/>
              <a:t>체력</a:t>
            </a:r>
            <a:r>
              <a:rPr lang="en-US" altLang="ko-KR" sz="1600"/>
              <a:t>, </a:t>
            </a:r>
            <a:r>
              <a:rPr lang="ko-KR" altLang="en-US" sz="1600"/>
              <a:t>공격력 등을 상향 평준화 시켜 놓음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몬스터가 아이템을 들고 있음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인벤토리를 열면 게임의 진행이 인벤토리를 닫을 때 까지 중지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몬스터는 소지하고 있는 무기에 따라 공격 타입이 달라진다 </a:t>
            </a:r>
            <a:r>
              <a:rPr lang="en-US" altLang="ko-KR" sz="1600"/>
              <a:t>( </a:t>
            </a:r>
            <a:r>
              <a:rPr lang="ko-KR" altLang="en-US" sz="1600"/>
              <a:t>원거리 공격</a:t>
            </a:r>
            <a:r>
              <a:rPr lang="en-US" altLang="ko-KR" sz="1600"/>
              <a:t>, </a:t>
            </a:r>
            <a:r>
              <a:rPr lang="ko-KR" altLang="en-US" sz="1600"/>
              <a:t>근거리 공격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endParaRPr lang="ko-KR" altLang="en-US" sz="1600"/>
          </a:p>
          <a:p>
            <a:endParaRPr lang="ko-KR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25F5A574-5224-4CFE-BE4F-4FF178E0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25689" y="2699693"/>
            <a:ext cx="5324497" cy="2652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D11505-740A-460F-B2BC-AF4F5BFFB6C8}"/>
              </a:ext>
            </a:extLst>
          </p:cNvPr>
          <p:cNvSpPr/>
          <p:nvPr/>
        </p:nvSpPr>
        <p:spPr>
          <a:xfrm>
            <a:off x="896984" y="3950031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04FFE-81AE-40E7-98C4-BD94DCA3E9CC}"/>
              </a:ext>
            </a:extLst>
          </p:cNvPr>
          <p:cNvSpPr/>
          <p:nvPr/>
        </p:nvSpPr>
        <p:spPr>
          <a:xfrm>
            <a:off x="4351736" y="4664526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BC02E-39A0-4FE6-B3F3-E537C0904C99}"/>
              </a:ext>
            </a:extLst>
          </p:cNvPr>
          <p:cNvSpPr/>
          <p:nvPr/>
        </p:nvSpPr>
        <p:spPr>
          <a:xfrm>
            <a:off x="5191754" y="4104168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CF565-3066-44B4-934C-0E4398D30506}"/>
              </a:ext>
            </a:extLst>
          </p:cNvPr>
          <p:cNvSpPr/>
          <p:nvPr/>
        </p:nvSpPr>
        <p:spPr>
          <a:xfrm>
            <a:off x="4925331" y="4608352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5FE96-1DF1-4DF1-BBAB-5AC3549B18A5}"/>
              </a:ext>
            </a:extLst>
          </p:cNvPr>
          <p:cNvSpPr/>
          <p:nvPr/>
        </p:nvSpPr>
        <p:spPr>
          <a:xfrm>
            <a:off x="5345339" y="2768651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53D52-ACEF-401A-873A-AAAA36424D21}"/>
              </a:ext>
            </a:extLst>
          </p:cNvPr>
          <p:cNvSpPr/>
          <p:nvPr/>
        </p:nvSpPr>
        <p:spPr>
          <a:xfrm>
            <a:off x="583506" y="2694826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E3D42B-D0CA-4E9E-9112-B675F50E8800}"/>
              </a:ext>
            </a:extLst>
          </p:cNvPr>
          <p:cNvGrpSpPr/>
          <p:nvPr/>
        </p:nvGrpSpPr>
        <p:grpSpPr>
          <a:xfrm>
            <a:off x="5050706" y="5709508"/>
            <a:ext cx="2142887" cy="685571"/>
            <a:chOff x="6847733" y="4924425"/>
            <a:chExt cx="3334492" cy="1066800"/>
          </a:xfrm>
        </p:grpSpPr>
        <p:pic>
          <p:nvPicPr>
            <p:cNvPr id="13" name="그림 12" descr="컴퓨터이(가) 표시된 사진&#10;&#10;자동 생성된 설명">
              <a:extLst>
                <a:ext uri="{FF2B5EF4-FFF2-40B4-BE49-F238E27FC236}">
                  <a16:creationId xmlns:a16="http://schemas.microsoft.com/office/drawing/2014/main" id="{A238895E-B692-4E3C-8D73-7D537371A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14" name="그림 13" descr="컴퓨터이(가) 표시된 사진&#10;&#10;자동 생성된 설명">
              <a:extLst>
                <a:ext uri="{FF2B5EF4-FFF2-40B4-BE49-F238E27FC236}">
                  <a16:creationId xmlns:a16="http://schemas.microsoft.com/office/drawing/2014/main" id="{C4B8C813-4C3E-4D10-875D-1AB5D29E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15" name="그림 14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907B166-31CA-46F6-BA03-CA133136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16" name="표 28">
            <a:extLst>
              <a:ext uri="{FF2B5EF4-FFF2-40B4-BE49-F238E27FC236}">
                <a16:creationId xmlns:a16="http://schemas.microsoft.com/office/drawing/2014/main" id="{25390329-7445-432A-BA19-C5516D2E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09007"/>
              </p:ext>
            </p:extLst>
          </p:nvPr>
        </p:nvGraphicFramePr>
        <p:xfrm>
          <a:off x="7051004" y="3975615"/>
          <a:ext cx="3643992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7" name="표 28">
            <a:extLst>
              <a:ext uri="{FF2B5EF4-FFF2-40B4-BE49-F238E27FC236}">
                <a16:creationId xmlns:a16="http://schemas.microsoft.com/office/drawing/2014/main" id="{86A2F560-04E7-4AB1-A5DA-19727637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51869"/>
              </p:ext>
            </p:extLst>
          </p:nvPr>
        </p:nvGraphicFramePr>
        <p:xfrm>
          <a:off x="2852274" y="5510441"/>
          <a:ext cx="2146168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8" name="표 28">
            <a:extLst>
              <a:ext uri="{FF2B5EF4-FFF2-40B4-BE49-F238E27FC236}">
                <a16:creationId xmlns:a16="http://schemas.microsoft.com/office/drawing/2014/main" id="{2513D9D2-6E1D-4F0B-BAB5-A405D78E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41529"/>
              </p:ext>
            </p:extLst>
          </p:nvPr>
        </p:nvGraphicFramePr>
        <p:xfrm>
          <a:off x="7314788" y="4972470"/>
          <a:ext cx="4000499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9" name="표 28">
            <a:extLst>
              <a:ext uri="{FF2B5EF4-FFF2-40B4-BE49-F238E27FC236}">
                <a16:creationId xmlns:a16="http://schemas.microsoft.com/office/drawing/2014/main" id="{5EB6989D-ED54-4020-9670-241C2140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1118"/>
              </p:ext>
            </p:extLst>
          </p:nvPr>
        </p:nvGraphicFramePr>
        <p:xfrm>
          <a:off x="494002" y="5531441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20" name="표 28">
            <a:extLst>
              <a:ext uri="{FF2B5EF4-FFF2-40B4-BE49-F238E27FC236}">
                <a16:creationId xmlns:a16="http://schemas.microsoft.com/office/drawing/2014/main" id="{28C63E4B-7FCA-4FA0-8F19-A64E9659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0208"/>
              </p:ext>
            </p:extLst>
          </p:nvPr>
        </p:nvGraphicFramePr>
        <p:xfrm>
          <a:off x="482852" y="1547258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E4CC80E-648D-473A-AB6A-78E9D92A603C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 flipV="1">
            <a:off x="5712810" y="2936720"/>
            <a:ext cx="1099139" cy="10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FF83A-5E94-4246-9827-888C785DC009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rot="5400000" flipH="1" flipV="1">
            <a:off x="1113970" y="2297244"/>
            <a:ext cx="405888" cy="3892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3883E9-0E2C-4B4F-8DB0-C567A26394E6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1269465" y="5233820"/>
            <a:ext cx="485856" cy="109385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BDDC826-003D-490C-BAD0-92257A697B22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4139168" y="5011074"/>
            <a:ext cx="285557" cy="7131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98B7FEA-DB30-44E0-AFE0-814ED12A57C1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16200000" flipH="1">
            <a:off x="6234426" y="4339433"/>
            <a:ext cx="138739" cy="202198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179343C-F4BF-424F-B7A5-916DDF915F37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5765349" y="4384347"/>
            <a:ext cx="1285655" cy="38594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52214A-E29B-419A-864F-9CF6ECF98E20}"/>
              </a:ext>
            </a:extLst>
          </p:cNvPr>
          <p:cNvGrpSpPr/>
          <p:nvPr/>
        </p:nvGrpSpPr>
        <p:grpSpPr>
          <a:xfrm>
            <a:off x="9510957" y="5655550"/>
            <a:ext cx="1848347" cy="817010"/>
            <a:chOff x="8953950" y="5145316"/>
            <a:chExt cx="1848347" cy="817010"/>
          </a:xfrm>
        </p:grpSpPr>
        <p:pic>
          <p:nvPicPr>
            <p:cNvPr id="30" name="그림 29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74571339-4EBA-45A6-9AF2-234873B91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33026-3075-482D-ADB7-4FED7965FF25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596AB7B6-772A-4B59-A2B0-1E4B8FCD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2574334" y="1204782"/>
            <a:ext cx="899804" cy="10520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039E3-544D-4C40-BC50-F812AC100294}"/>
              </a:ext>
            </a:extLst>
          </p:cNvPr>
          <p:cNvSpPr/>
          <p:nvPr/>
        </p:nvSpPr>
        <p:spPr>
          <a:xfrm>
            <a:off x="2574334" y="1512224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7B5583-C212-42D9-AB50-7A7FEF16AB4A}"/>
              </a:ext>
            </a:extLst>
          </p:cNvPr>
          <p:cNvSpPr/>
          <p:nvPr/>
        </p:nvSpPr>
        <p:spPr>
          <a:xfrm>
            <a:off x="2831189" y="1836667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A3087E-3B31-426F-B907-5AD6DE43432B}"/>
              </a:ext>
            </a:extLst>
          </p:cNvPr>
          <p:cNvSpPr txBox="1"/>
          <p:nvPr/>
        </p:nvSpPr>
        <p:spPr>
          <a:xfrm>
            <a:off x="3545527" y="1549530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83C181-6DB7-483F-AC37-A91E93318A91}"/>
              </a:ext>
            </a:extLst>
          </p:cNvPr>
          <p:cNvSpPr/>
          <p:nvPr/>
        </p:nvSpPr>
        <p:spPr>
          <a:xfrm>
            <a:off x="3187937" y="32367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E61670-1FED-476A-8EA3-D63E7BB776E6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rot="16200000" flipV="1">
            <a:off x="2708569" y="2572480"/>
            <a:ext cx="979912" cy="3485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C85CD1-59FC-4CBD-A7C0-B906E7724AC9}"/>
              </a:ext>
            </a:extLst>
          </p:cNvPr>
          <p:cNvSpPr/>
          <p:nvPr/>
        </p:nvSpPr>
        <p:spPr>
          <a:xfrm>
            <a:off x="3474139" y="1197504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A6436B9D-8B91-42CD-AF23-4DC522FD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042"/>
              </p:ext>
            </p:extLst>
          </p:nvPr>
        </p:nvGraphicFramePr>
        <p:xfrm>
          <a:off x="6811949" y="2375094"/>
          <a:ext cx="3643992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F8F235-4831-430E-A86F-B7EC0DFD49C4}"/>
              </a:ext>
            </a:extLst>
          </p:cNvPr>
          <p:cNvSpPr/>
          <p:nvPr/>
        </p:nvSpPr>
        <p:spPr>
          <a:xfrm>
            <a:off x="4678694" y="2735672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8">
            <a:extLst>
              <a:ext uri="{FF2B5EF4-FFF2-40B4-BE49-F238E27FC236}">
                <a16:creationId xmlns:a16="http://schemas.microsoft.com/office/drawing/2014/main" id="{D282A59D-A9AF-41D9-B301-791D4657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24959"/>
              </p:ext>
            </p:extLst>
          </p:nvPr>
        </p:nvGraphicFramePr>
        <p:xfrm>
          <a:off x="3602583" y="191655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ABBED18C-90D8-44B3-A4FE-F81C25B0E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140453"/>
              </p:ext>
            </p:extLst>
          </p:nvPr>
        </p:nvGraphicFramePr>
        <p:xfrm>
          <a:off x="7409408" y="1298285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46" name="그림 45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24787F-7C08-4DE8-A91F-EA85931EFA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7894104" y="1205870"/>
            <a:ext cx="922607" cy="28582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C0680DF-311C-43C5-8E0C-256B43112E7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4988585" y="2218263"/>
            <a:ext cx="392395" cy="64242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 descr="시계이(가) 표시된 사진&#10;&#10;자동 생성된 설명">
            <a:extLst>
              <a:ext uri="{FF2B5EF4-FFF2-40B4-BE49-F238E27FC236}">
                <a16:creationId xmlns:a16="http://schemas.microsoft.com/office/drawing/2014/main" id="{128C25B0-4194-415F-BC90-85C67B0CAB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17666" y="1321201"/>
            <a:ext cx="2083684" cy="133874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8E48D6-4FAF-4FA2-B06F-6147FAC473B1}"/>
              </a:ext>
            </a:extLst>
          </p:cNvPr>
          <p:cNvSpPr/>
          <p:nvPr/>
        </p:nvSpPr>
        <p:spPr>
          <a:xfrm>
            <a:off x="11144016" y="2183372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DA249D84-C5F3-4CE9-81F7-50D05237CC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71321" y="3310433"/>
            <a:ext cx="2894990" cy="591245"/>
          </a:xfrm>
          <a:prstGeom prst="rect">
            <a:avLst/>
          </a:prstGeom>
        </p:spPr>
      </p:pic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0FCC1A1A-E063-4016-A3E8-7EEAED23D1FC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10422586" y="2373715"/>
            <a:ext cx="732948" cy="114048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C30034-16E6-4266-9370-21670E03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9780229" y="1295913"/>
            <a:ext cx="1954571" cy="4999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특징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79B1485-D64F-4886-AE92-8BED76CD2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2176"/>
              </p:ext>
            </p:extLst>
          </p:nvPr>
        </p:nvGraphicFramePr>
        <p:xfrm>
          <a:off x="419100" y="1270000"/>
          <a:ext cx="113157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156726377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688007661"/>
                    </a:ext>
                  </a:extLst>
                </a:gridCol>
              </a:tblGrid>
              <a:tr h="55415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38560"/>
                  </a:ext>
                </a:extLst>
              </a:tr>
              <a:tr h="2434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87638"/>
                  </a:ext>
                </a:extLst>
              </a:tr>
              <a:tr h="20528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포탈 룸은 층마다 하나씩 만 존재함 </a:t>
                      </a:r>
                      <a:r>
                        <a:rPr lang="en-US" altLang="ko-KR" sz="1200" dirty="0"/>
                        <a:t>(5</a:t>
                      </a:r>
                      <a:r>
                        <a:rPr lang="ko-KR" altLang="en-US" sz="1200" dirty="0"/>
                        <a:t>번째 층마다 포탈 룸은 보스 룸으로 치환됨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시작 룸을 기준으로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) 4</a:t>
                      </a:r>
                      <a:r>
                        <a:rPr lang="ko-KR" altLang="en-US" sz="1200" dirty="0"/>
                        <a:t>방향 중 한 방향을 기준으로 방을 생성해 연결함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차원 배열의 최소 </a:t>
                      </a:r>
                      <a:r>
                        <a:rPr lang="en-US" altLang="ko-KR" sz="1200" dirty="0"/>
                        <a:t>3x3 </a:t>
                      </a: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최대 </a:t>
                      </a:r>
                      <a:r>
                        <a:rPr lang="en-US" altLang="ko-KR" sz="1200" dirty="0"/>
                        <a:t>5x5)</a:t>
                      </a:r>
                      <a:r>
                        <a:rPr lang="ko-KR" altLang="en-US" sz="1200" dirty="0"/>
                        <a:t>에 시작점과 포탈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룸을 배치하고 이후 룸은 아래 표의 데이터를 기반으로 배치됨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배치되는 방의 데이터는 크기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배치 형태만 저장되며 나머지 바닥과 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기타 구조물 들은 그때 그때 리소스를 가져와 배치됨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룸에 배치되는 구조물 정보는 데이터 베이스에 저장되고 특징적으로 룸으로 통하는 문의 경우 인접한 방의 방향으로 문이 생성됨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화면에 표시되는 </a:t>
                      </a:r>
                      <a:r>
                        <a:rPr lang="ko-KR" altLang="en-US" sz="1200" dirty="0" err="1"/>
                        <a:t>미니맵은</a:t>
                      </a:r>
                      <a:r>
                        <a:rPr lang="ko-KR" altLang="en-US" sz="1200" dirty="0"/>
                        <a:t> 전투 시 시야를 방해할 소지가 있어 일시적으로 사라짐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495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9189"/>
              </p:ext>
            </p:extLst>
          </p:nvPr>
        </p:nvGraphicFramePr>
        <p:xfrm>
          <a:off x="431797" y="1270000"/>
          <a:ext cx="5336544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6798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6206885" y="2302985"/>
            <a:ext cx="5406865" cy="1321278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3115</TotalTime>
  <Words>7865</Words>
  <Application>Microsoft Office PowerPoint</Application>
  <PresentationFormat>와이드스크린</PresentationFormat>
  <Paragraphs>1324</Paragraphs>
  <Slides>59</Slides>
  <Notes>1</Notes>
  <HiddenSlides>41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모티브 게임 분석</vt:lpstr>
      <vt:lpstr>시장 조사 자료</vt:lpstr>
      <vt:lpstr>모티브 게임 설명</vt:lpstr>
      <vt:lpstr>모티브 게임 설명</vt:lpstr>
      <vt:lpstr>PowerPoint 프레젠테이션</vt:lpstr>
      <vt:lpstr>던전의 특징</vt:lpstr>
      <vt:lpstr>PowerPoint 프레젠테이션</vt:lpstr>
      <vt:lpstr>방에 배치되는 구조물</vt:lpstr>
      <vt:lpstr>특성, 무기</vt:lpstr>
      <vt:lpstr>PowerPoint 프레젠테이션</vt:lpstr>
      <vt:lpstr>모티브 게임과 차별화 요소</vt:lpstr>
      <vt:lpstr>방의 종류를 간소화</vt:lpstr>
      <vt:lpstr>인벤토리 추가</vt:lpstr>
      <vt:lpstr>캐릭터 강화 요소 추가</vt:lpstr>
      <vt:lpstr>상인 추가</vt:lpstr>
      <vt:lpstr>중립 구조물의 다양화</vt:lpstr>
      <vt:lpstr>1. 던전 구성, 진행</vt:lpstr>
      <vt:lpstr>2. 캐릭터 속성, 동작</vt:lpstr>
      <vt:lpstr>3. 조작 방식, UI 표현</vt:lpstr>
      <vt:lpstr>4. 재화 구분</vt:lpstr>
      <vt:lpstr>5. 초기화 방식</vt:lpstr>
      <vt:lpstr>PowerPoint 프레젠테이션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  <vt:lpstr>모바일로 가볍게 하는 로그라이트</vt:lpstr>
      <vt:lpstr>PowerPoint 프레젠테이션</vt:lpstr>
      <vt:lpstr>디자인 컨셉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238</cp:revision>
  <dcterms:created xsi:type="dcterms:W3CDTF">2019-10-07T05:13:37Z</dcterms:created>
  <dcterms:modified xsi:type="dcterms:W3CDTF">2019-11-13T19:04:14Z</dcterms:modified>
</cp:coreProperties>
</file>